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2-1.png>
</file>

<file path=ppt/media/image-2-2.png>
</file>

<file path=ppt/media/image-2-3.png>
</file>

<file path=ppt/media/image-3-1.png>
</file>

<file path=ppt/media/image-3-2.png>
</file>

<file path=ppt/media/image-3-3.png>
</file>

<file path=ppt/media/image-4-1.png>
</file>

<file path=ppt/media/image-4-2.png>
</file>

<file path=ppt/media/image-4-3.png>
</file>

<file path=ppt/media/image-5-1.png>
</file>

<file path=ppt/media/image-5-2.png>
</file>

<file path=ppt/media/image-5-3.png>
</file>

<file path=ppt/media/image-6-1.png>
</file>

<file path=ppt/media/image-6-2.png>
</file>

<file path=ppt/media/image-6-3.png>
</file>

<file path=ppt/media/image-6-4.png>
</file>

<file path=ppt/media/image-6-5.png>
</file>

<file path=ppt/media/image-6-6.png>
</file>

<file path=ppt/media/image-7-1.png>
</file>

<file path=ppt/media/image-7-2.png>
</file>

<file path=ppt/media/image-7-3.png>
</file>

<file path=ppt/media/image-8-1.png>
</file>

<file path=ppt/media/image-8-2.png>
</file>

<file path=ppt/media/image-8-3.png>
</file>

<file path=ppt/media/image-8-4.png>
</file>

<file path=ppt/media/image-8-5.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5" Type="http://schemas.openxmlformats.org/officeDocument/2006/relationships/slideLayout" Target="../slideLayouts/slideLayout1.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7"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image" Target="../media/image-6-6.png"/><Relationship Id="rId8" Type="http://schemas.openxmlformats.org/officeDocument/2006/relationships/slideLayout" Target="../slideLayouts/slideLayout1.xml"/><Relationship Id="rId9"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5" Type="http://schemas.openxmlformats.org/officeDocument/2006/relationships/slideLayout" Target="../slideLayouts/slideLayout1.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7" Type="http://schemas.openxmlformats.org/officeDocument/2006/relationships/slideLayout" Target="../slideLayouts/slideLayout1.xml"/><Relationship Id="rId8"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5" Type="http://schemas.openxmlformats.org/officeDocument/2006/relationships/slideLayout" Target="../slideLayouts/slideLayout1.xml"/><Relationship Id="rId6"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1524953"/>
            <a:ext cx="7477601" cy="2874645"/>
          </a:xfrm>
          <a:prstGeom prst="rect">
            <a:avLst/>
          </a:prstGeom>
          <a:noFill/>
          <a:ln/>
        </p:spPr>
        <p:txBody>
          <a:bodyPr wrap="square" rtlCol="0" anchor="t"/>
          <a:lstStyle/>
          <a:p>
            <a:pPr indent="0" marL="0">
              <a:lnSpc>
                <a:spcPts val="7545"/>
              </a:lnSpc>
              <a:buNone/>
            </a:pPr>
            <a:r>
              <a:rPr lang="en-US" sz="6036" dirty="0">
                <a:solidFill>
                  <a:srgbClr val="1B1B27"/>
                </a:solidFill>
                <a:latin typeface="Corben" pitchFamily="34" charset="0"/>
                <a:ea typeface="Corben" pitchFamily="34" charset="-122"/>
                <a:cs typeface="Corben" pitchFamily="34" charset="-120"/>
              </a:rPr>
              <a:t>Modern HR Management System</a:t>
            </a:r>
            <a:endParaRPr lang="en-US" sz="6036" dirty="0"/>
          </a:p>
        </p:txBody>
      </p:sp>
      <p:sp>
        <p:nvSpPr>
          <p:cNvPr id="6" name="Text 2"/>
          <p:cNvSpPr/>
          <p:nvPr/>
        </p:nvSpPr>
        <p:spPr>
          <a:xfrm>
            <a:off x="6319599" y="4732853"/>
            <a:ext cx="7477601" cy="1333024"/>
          </a:xfrm>
          <a:prstGeom prst="rect">
            <a:avLst/>
          </a:prstGeom>
          <a:noFill/>
          <a:ln/>
        </p:spPr>
        <p:txBody>
          <a:bodyPr wrap="square" rtlCol="0" anchor="t"/>
          <a:lstStyle/>
          <a:p>
            <a:pPr indent="0" marL="0">
              <a:lnSpc>
                <a:spcPts val="2624"/>
              </a:lnSpc>
              <a:buNone/>
            </a:pPr>
            <a:r>
              <a:rPr lang="en-US" sz="1750" dirty="0">
                <a:solidFill>
                  <a:srgbClr val="404155"/>
                </a:solidFill>
                <a:latin typeface="Nobile" pitchFamily="34" charset="0"/>
                <a:ea typeface="Nobile" pitchFamily="34" charset="-122"/>
                <a:cs typeface="Nobile" pitchFamily="34" charset="-120"/>
              </a:rPr>
              <a:t>This presentation outlines the design and implementation of a robust HR management system utilizing a cloud platform. The system streamlines various HR processes, enhancing efficiency and improving employee experience.</a:t>
            </a:r>
            <a:endParaRPr lang="en-US" sz="1750" dirty="0"/>
          </a:p>
        </p:txBody>
      </p:sp>
      <p:sp>
        <p:nvSpPr>
          <p:cNvPr id="7" name="Shape 3"/>
          <p:cNvSpPr/>
          <p:nvPr/>
        </p:nvSpPr>
        <p:spPr>
          <a:xfrm>
            <a:off x="6319599" y="6332458"/>
            <a:ext cx="355402" cy="355402"/>
          </a:xfrm>
          <a:prstGeom prst="roundRect">
            <a:avLst>
              <a:gd name="adj" fmla="val 25726039"/>
            </a:avLst>
          </a:prstGeom>
          <a:noFill/>
          <a:ln w="7620">
            <a:solidFill>
              <a:srgbClr val="FFFFFF"/>
            </a:solidFill>
            <a:prstDash val="solid"/>
          </a:ln>
        </p:spPr>
      </p:sp>
      <p:pic>
        <p:nvPicPr>
          <p:cNvPr id="8" name="Image 2" descr="preencoded.png">    </p:cNvPr>
          <p:cNvPicPr>
            <a:picLocks noChangeAspect="1"/>
          </p:cNvPicPr>
          <p:nvPr/>
        </p:nvPicPr>
        <p:blipFill>
          <a:blip r:embed="rId3"/>
          <a:stretch>
            <a:fillRect/>
          </a:stretch>
        </p:blipFill>
        <p:spPr>
          <a:xfrm>
            <a:off x="6327219" y="6340078"/>
            <a:ext cx="340162" cy="340162"/>
          </a:xfrm>
          <a:prstGeom prst="rect">
            <a:avLst/>
          </a:prstGeom>
        </p:spPr>
      </p:pic>
      <p:sp>
        <p:nvSpPr>
          <p:cNvPr id="9" name="Text 4"/>
          <p:cNvSpPr/>
          <p:nvPr/>
        </p:nvSpPr>
        <p:spPr>
          <a:xfrm>
            <a:off x="6786086" y="6315789"/>
            <a:ext cx="3172658" cy="388858"/>
          </a:xfrm>
          <a:prstGeom prst="rect">
            <a:avLst/>
          </a:prstGeom>
          <a:noFill/>
          <a:ln/>
        </p:spPr>
        <p:txBody>
          <a:bodyPr wrap="none" rtlCol="0" anchor="t"/>
          <a:lstStyle/>
          <a:p>
            <a:pPr algn="l" indent="0" marL="0">
              <a:lnSpc>
                <a:spcPts val="3062"/>
              </a:lnSpc>
              <a:buNone/>
            </a:pPr>
            <a:r>
              <a:rPr lang="en-US" sz="2187" b="1" dirty="0">
                <a:solidFill>
                  <a:srgbClr val="404155"/>
                </a:solidFill>
                <a:latin typeface="Nobile" pitchFamily="34" charset="0"/>
                <a:ea typeface="Nobile" pitchFamily="34" charset="-122"/>
                <a:cs typeface="Nobile" pitchFamily="34" charset="-120"/>
              </a:rPr>
              <a:t>by Patnala Ramchand</a:t>
            </a:r>
            <a:endParaRPr lang="en-US" sz="2187" dirty="0"/>
          </a:p>
        </p:txBody>
      </p:sp>
      <p:pic>
        <p:nvPicPr>
          <p:cNvPr id="10"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oundRect">
            <a:avLst>
              <a:gd name="adj" fmla="val 2430"/>
            </a:avLst>
          </a:prstGeom>
          <a:solidFill>
            <a:srgbClr val="F9F9FF">
              <a:alpha val="85000"/>
            </a:srgbClr>
          </a:solidFill>
          <a:ln/>
        </p:spPr>
      </p:sp>
      <p:sp>
        <p:nvSpPr>
          <p:cNvPr id="6" name="Text 2"/>
          <p:cNvSpPr/>
          <p:nvPr/>
        </p:nvSpPr>
        <p:spPr>
          <a:xfrm>
            <a:off x="2037993" y="1593175"/>
            <a:ext cx="8846463" cy="694373"/>
          </a:xfrm>
          <a:prstGeom prst="rect">
            <a:avLst/>
          </a:prstGeom>
          <a:noFill/>
          <a:ln/>
        </p:spPr>
        <p:txBody>
          <a:bodyPr wrap="none" rtlCol="0" anchor="t"/>
          <a:lstStyle/>
          <a:p>
            <a:pPr indent="0" marL="0">
              <a:lnSpc>
                <a:spcPts val="5468"/>
              </a:lnSpc>
              <a:buNone/>
            </a:pPr>
            <a:r>
              <a:rPr lang="en-US" sz="4374" dirty="0">
                <a:solidFill>
                  <a:srgbClr val="1B1B27"/>
                </a:solidFill>
                <a:latin typeface="Corben" pitchFamily="34" charset="0"/>
                <a:ea typeface="Corben" pitchFamily="34" charset="-122"/>
                <a:cs typeface="Corben" pitchFamily="34" charset="-120"/>
              </a:rPr>
              <a:t>Defining Requirements and Scope</a:t>
            </a:r>
            <a:endParaRPr lang="en-US" sz="4374" dirty="0"/>
          </a:p>
        </p:txBody>
      </p:sp>
      <p:sp>
        <p:nvSpPr>
          <p:cNvPr id="7" name="Shape 3"/>
          <p:cNvSpPr/>
          <p:nvPr/>
        </p:nvSpPr>
        <p:spPr>
          <a:xfrm>
            <a:off x="2037993" y="2870716"/>
            <a:ext cx="499943" cy="499943"/>
          </a:xfrm>
          <a:prstGeom prst="roundRect">
            <a:avLst>
              <a:gd name="adj" fmla="val 20000"/>
            </a:avLst>
          </a:prstGeom>
          <a:solidFill>
            <a:srgbClr val="AFCBF8"/>
          </a:solidFill>
          <a:ln w="7620">
            <a:solidFill>
              <a:srgbClr val="95B1DE"/>
            </a:solidFill>
            <a:prstDash val="solid"/>
          </a:ln>
        </p:spPr>
      </p:sp>
      <p:sp>
        <p:nvSpPr>
          <p:cNvPr id="8" name="Text 4"/>
          <p:cNvSpPr/>
          <p:nvPr/>
        </p:nvSpPr>
        <p:spPr>
          <a:xfrm>
            <a:off x="2238732" y="2954060"/>
            <a:ext cx="98465" cy="333256"/>
          </a:xfrm>
          <a:prstGeom prst="rect">
            <a:avLst/>
          </a:prstGeom>
          <a:noFill/>
          <a:ln/>
        </p:spPr>
        <p:txBody>
          <a:bodyPr wrap="none" rtlCol="0" anchor="t"/>
          <a:lstStyle/>
          <a:p>
            <a:pPr algn="ctr" indent="0" marL="0">
              <a:lnSpc>
                <a:spcPts val="2624"/>
              </a:lnSpc>
              <a:buNone/>
            </a:pPr>
            <a:r>
              <a:rPr lang="en-US" sz="2624" dirty="0">
                <a:solidFill>
                  <a:srgbClr val="000000"/>
                </a:solidFill>
                <a:latin typeface="Corben" pitchFamily="34" charset="0"/>
                <a:ea typeface="Corben" pitchFamily="34" charset="-122"/>
                <a:cs typeface="Corben" pitchFamily="34" charset="-120"/>
              </a:rPr>
              <a:t>1</a:t>
            </a:r>
            <a:endParaRPr lang="en-US" sz="2624" dirty="0"/>
          </a:p>
        </p:txBody>
      </p:sp>
      <p:sp>
        <p:nvSpPr>
          <p:cNvPr id="9" name="Text 5"/>
          <p:cNvSpPr/>
          <p:nvPr/>
        </p:nvSpPr>
        <p:spPr>
          <a:xfrm>
            <a:off x="2760107" y="2870716"/>
            <a:ext cx="2777490" cy="347186"/>
          </a:xfrm>
          <a:prstGeom prst="rect">
            <a:avLst/>
          </a:prstGeom>
          <a:noFill/>
          <a:ln/>
        </p:spPr>
        <p:txBody>
          <a:bodyPr wrap="none" rtlCol="0" anchor="t"/>
          <a:lstStyle/>
          <a:p>
            <a:pPr indent="0" marL="0">
              <a:lnSpc>
                <a:spcPts val="2734"/>
              </a:lnSpc>
              <a:buNone/>
            </a:pPr>
            <a:r>
              <a:rPr lang="en-US" sz="2187" dirty="0">
                <a:solidFill>
                  <a:srgbClr val="404155"/>
                </a:solidFill>
                <a:latin typeface="Corben" pitchFamily="34" charset="0"/>
                <a:ea typeface="Corben" pitchFamily="34" charset="-122"/>
                <a:cs typeface="Corben" pitchFamily="34" charset="-120"/>
              </a:rPr>
              <a:t>Recruitment</a:t>
            </a:r>
            <a:endParaRPr lang="en-US" sz="2187" dirty="0"/>
          </a:p>
        </p:txBody>
      </p:sp>
      <p:sp>
        <p:nvSpPr>
          <p:cNvPr id="10" name="Text 6"/>
          <p:cNvSpPr/>
          <p:nvPr/>
        </p:nvSpPr>
        <p:spPr>
          <a:xfrm>
            <a:off x="2760107" y="3351133"/>
            <a:ext cx="4444008" cy="1333024"/>
          </a:xfrm>
          <a:prstGeom prst="rect">
            <a:avLst/>
          </a:prstGeom>
          <a:noFill/>
          <a:ln/>
        </p:spPr>
        <p:txBody>
          <a:bodyPr wrap="square" rtlCol="0" anchor="t"/>
          <a:lstStyle/>
          <a:p>
            <a:pPr indent="0" marL="0">
              <a:lnSpc>
                <a:spcPts val="2624"/>
              </a:lnSpc>
              <a:buNone/>
            </a:pPr>
            <a:r>
              <a:rPr lang="en-US" sz="1750" dirty="0">
                <a:solidFill>
                  <a:srgbClr val="404155"/>
                </a:solidFill>
                <a:latin typeface="Nobile" pitchFamily="34" charset="0"/>
                <a:ea typeface="Nobile" pitchFamily="34" charset="-122"/>
                <a:cs typeface="Nobile" pitchFamily="34" charset="-120"/>
              </a:rPr>
              <a:t>Streamline the recruitment process by automating tasks like candidate screening, application tracking, and interview scheduling.</a:t>
            </a:r>
            <a:endParaRPr lang="en-US" sz="1750" dirty="0"/>
          </a:p>
        </p:txBody>
      </p:sp>
      <p:sp>
        <p:nvSpPr>
          <p:cNvPr id="11" name="Shape 7"/>
          <p:cNvSpPr/>
          <p:nvPr/>
        </p:nvSpPr>
        <p:spPr>
          <a:xfrm>
            <a:off x="7426285" y="2870716"/>
            <a:ext cx="499943" cy="499943"/>
          </a:xfrm>
          <a:prstGeom prst="roundRect">
            <a:avLst>
              <a:gd name="adj" fmla="val 20000"/>
            </a:avLst>
          </a:prstGeom>
          <a:solidFill>
            <a:srgbClr val="AFCBF8"/>
          </a:solidFill>
          <a:ln w="7620">
            <a:solidFill>
              <a:srgbClr val="95B1DE"/>
            </a:solidFill>
            <a:prstDash val="solid"/>
          </a:ln>
        </p:spPr>
      </p:sp>
      <p:sp>
        <p:nvSpPr>
          <p:cNvPr id="12" name="Text 8"/>
          <p:cNvSpPr/>
          <p:nvPr/>
        </p:nvSpPr>
        <p:spPr>
          <a:xfrm>
            <a:off x="7589282" y="2954060"/>
            <a:ext cx="173831" cy="333256"/>
          </a:xfrm>
          <a:prstGeom prst="rect">
            <a:avLst/>
          </a:prstGeom>
          <a:noFill/>
          <a:ln/>
        </p:spPr>
        <p:txBody>
          <a:bodyPr wrap="none" rtlCol="0" anchor="t"/>
          <a:lstStyle/>
          <a:p>
            <a:pPr algn="ctr" indent="0" marL="0">
              <a:lnSpc>
                <a:spcPts val="2624"/>
              </a:lnSpc>
              <a:buNone/>
            </a:pPr>
            <a:r>
              <a:rPr lang="en-US" sz="2624" dirty="0">
                <a:solidFill>
                  <a:srgbClr val="000000"/>
                </a:solidFill>
                <a:latin typeface="Corben" pitchFamily="34" charset="0"/>
                <a:ea typeface="Corben" pitchFamily="34" charset="-122"/>
                <a:cs typeface="Corben" pitchFamily="34" charset="-120"/>
              </a:rPr>
              <a:t>2</a:t>
            </a:r>
            <a:endParaRPr lang="en-US" sz="2624" dirty="0"/>
          </a:p>
        </p:txBody>
      </p:sp>
      <p:sp>
        <p:nvSpPr>
          <p:cNvPr id="13" name="Text 9"/>
          <p:cNvSpPr/>
          <p:nvPr/>
        </p:nvSpPr>
        <p:spPr>
          <a:xfrm>
            <a:off x="8148399" y="2870716"/>
            <a:ext cx="3159681" cy="347186"/>
          </a:xfrm>
          <a:prstGeom prst="rect">
            <a:avLst/>
          </a:prstGeom>
          <a:noFill/>
          <a:ln/>
        </p:spPr>
        <p:txBody>
          <a:bodyPr wrap="none" rtlCol="0" anchor="t"/>
          <a:lstStyle/>
          <a:p>
            <a:pPr indent="0" marL="0">
              <a:lnSpc>
                <a:spcPts val="2734"/>
              </a:lnSpc>
              <a:buNone/>
            </a:pPr>
            <a:r>
              <a:rPr lang="en-US" sz="2187" dirty="0">
                <a:solidFill>
                  <a:srgbClr val="404155"/>
                </a:solidFill>
                <a:latin typeface="Corben" pitchFamily="34" charset="0"/>
                <a:ea typeface="Corben" pitchFamily="34" charset="-122"/>
                <a:cs typeface="Corben" pitchFamily="34" charset="-120"/>
              </a:rPr>
              <a:t>Benefits Administration</a:t>
            </a:r>
            <a:endParaRPr lang="en-US" sz="2187" dirty="0"/>
          </a:p>
        </p:txBody>
      </p:sp>
      <p:sp>
        <p:nvSpPr>
          <p:cNvPr id="14" name="Text 10"/>
          <p:cNvSpPr/>
          <p:nvPr/>
        </p:nvSpPr>
        <p:spPr>
          <a:xfrm>
            <a:off x="8148399" y="3351133"/>
            <a:ext cx="4444008" cy="999768"/>
          </a:xfrm>
          <a:prstGeom prst="rect">
            <a:avLst/>
          </a:prstGeom>
          <a:noFill/>
          <a:ln/>
        </p:spPr>
        <p:txBody>
          <a:bodyPr wrap="square" rtlCol="0" anchor="t"/>
          <a:lstStyle/>
          <a:p>
            <a:pPr indent="0" marL="0">
              <a:lnSpc>
                <a:spcPts val="2624"/>
              </a:lnSpc>
              <a:buNone/>
            </a:pPr>
            <a:r>
              <a:rPr lang="en-US" sz="1750" dirty="0">
                <a:solidFill>
                  <a:srgbClr val="404155"/>
                </a:solidFill>
                <a:latin typeface="Nobile" pitchFamily="34" charset="0"/>
                <a:ea typeface="Nobile" pitchFamily="34" charset="-122"/>
                <a:cs typeface="Nobile" pitchFamily="34" charset="-120"/>
              </a:rPr>
              <a:t>Manage employee benefits, including health insurance, retirement plans, and paid time off, through an online portal.</a:t>
            </a:r>
            <a:endParaRPr lang="en-US" sz="1750" dirty="0"/>
          </a:p>
        </p:txBody>
      </p:sp>
      <p:sp>
        <p:nvSpPr>
          <p:cNvPr id="15" name="Shape 11"/>
          <p:cNvSpPr/>
          <p:nvPr/>
        </p:nvSpPr>
        <p:spPr>
          <a:xfrm>
            <a:off x="2037993" y="5156240"/>
            <a:ext cx="499943" cy="499943"/>
          </a:xfrm>
          <a:prstGeom prst="roundRect">
            <a:avLst>
              <a:gd name="adj" fmla="val 20000"/>
            </a:avLst>
          </a:prstGeom>
          <a:solidFill>
            <a:srgbClr val="AFCBF8"/>
          </a:solidFill>
          <a:ln w="7620">
            <a:solidFill>
              <a:srgbClr val="95B1DE"/>
            </a:solidFill>
            <a:prstDash val="solid"/>
          </a:ln>
        </p:spPr>
      </p:sp>
      <p:sp>
        <p:nvSpPr>
          <p:cNvPr id="16" name="Text 12"/>
          <p:cNvSpPr/>
          <p:nvPr/>
        </p:nvSpPr>
        <p:spPr>
          <a:xfrm>
            <a:off x="2194322" y="5239583"/>
            <a:ext cx="187166" cy="333256"/>
          </a:xfrm>
          <a:prstGeom prst="rect">
            <a:avLst/>
          </a:prstGeom>
          <a:noFill/>
          <a:ln/>
        </p:spPr>
        <p:txBody>
          <a:bodyPr wrap="none" rtlCol="0" anchor="t"/>
          <a:lstStyle/>
          <a:p>
            <a:pPr algn="ctr" indent="0" marL="0">
              <a:lnSpc>
                <a:spcPts val="2624"/>
              </a:lnSpc>
              <a:buNone/>
            </a:pPr>
            <a:r>
              <a:rPr lang="en-US" sz="2624" dirty="0">
                <a:solidFill>
                  <a:srgbClr val="000000"/>
                </a:solidFill>
                <a:latin typeface="Corben" pitchFamily="34" charset="0"/>
                <a:ea typeface="Corben" pitchFamily="34" charset="-122"/>
                <a:cs typeface="Corben" pitchFamily="34" charset="-120"/>
              </a:rPr>
              <a:t>3</a:t>
            </a:r>
            <a:endParaRPr lang="en-US" sz="2624" dirty="0"/>
          </a:p>
        </p:txBody>
      </p:sp>
      <p:sp>
        <p:nvSpPr>
          <p:cNvPr id="17" name="Text 13"/>
          <p:cNvSpPr/>
          <p:nvPr/>
        </p:nvSpPr>
        <p:spPr>
          <a:xfrm>
            <a:off x="2760107" y="5156240"/>
            <a:ext cx="3474839" cy="347186"/>
          </a:xfrm>
          <a:prstGeom prst="rect">
            <a:avLst/>
          </a:prstGeom>
          <a:noFill/>
          <a:ln/>
        </p:spPr>
        <p:txBody>
          <a:bodyPr wrap="none" rtlCol="0" anchor="t"/>
          <a:lstStyle/>
          <a:p>
            <a:pPr indent="0" marL="0">
              <a:lnSpc>
                <a:spcPts val="2734"/>
              </a:lnSpc>
              <a:buNone/>
            </a:pPr>
            <a:r>
              <a:rPr lang="en-US" sz="2187" dirty="0">
                <a:solidFill>
                  <a:srgbClr val="404155"/>
                </a:solidFill>
                <a:latin typeface="Corben" pitchFamily="34" charset="0"/>
                <a:ea typeface="Corben" pitchFamily="34" charset="-122"/>
                <a:cs typeface="Corben" pitchFamily="34" charset="-120"/>
              </a:rPr>
              <a:t>Performance Management</a:t>
            </a:r>
            <a:endParaRPr lang="en-US" sz="2187" dirty="0"/>
          </a:p>
        </p:txBody>
      </p:sp>
      <p:sp>
        <p:nvSpPr>
          <p:cNvPr id="18" name="Text 14"/>
          <p:cNvSpPr/>
          <p:nvPr/>
        </p:nvSpPr>
        <p:spPr>
          <a:xfrm>
            <a:off x="2760107" y="5636657"/>
            <a:ext cx="4444008" cy="999768"/>
          </a:xfrm>
          <a:prstGeom prst="rect">
            <a:avLst/>
          </a:prstGeom>
          <a:noFill/>
          <a:ln/>
        </p:spPr>
        <p:txBody>
          <a:bodyPr wrap="square" rtlCol="0" anchor="t"/>
          <a:lstStyle/>
          <a:p>
            <a:pPr indent="0" marL="0">
              <a:lnSpc>
                <a:spcPts val="2624"/>
              </a:lnSpc>
              <a:buNone/>
            </a:pPr>
            <a:r>
              <a:rPr lang="en-US" sz="1750" dirty="0">
                <a:solidFill>
                  <a:srgbClr val="404155"/>
                </a:solidFill>
                <a:latin typeface="Nobile" pitchFamily="34" charset="0"/>
                <a:ea typeface="Nobile" pitchFamily="34" charset="-122"/>
                <a:cs typeface="Nobile" pitchFamily="34" charset="-120"/>
              </a:rPr>
              <a:t>Implement performance reviews, goal setting, and feedback mechanisms to enhance employee development.</a:t>
            </a:r>
            <a:endParaRPr lang="en-US" sz="1750" dirty="0"/>
          </a:p>
        </p:txBody>
      </p:sp>
      <p:sp>
        <p:nvSpPr>
          <p:cNvPr id="19" name="Shape 15"/>
          <p:cNvSpPr/>
          <p:nvPr/>
        </p:nvSpPr>
        <p:spPr>
          <a:xfrm>
            <a:off x="7426285" y="5156240"/>
            <a:ext cx="499943" cy="499943"/>
          </a:xfrm>
          <a:prstGeom prst="roundRect">
            <a:avLst>
              <a:gd name="adj" fmla="val 20000"/>
            </a:avLst>
          </a:prstGeom>
          <a:solidFill>
            <a:srgbClr val="AFCBF8"/>
          </a:solidFill>
          <a:ln w="7620">
            <a:solidFill>
              <a:srgbClr val="95B1DE"/>
            </a:solidFill>
            <a:prstDash val="solid"/>
          </a:ln>
        </p:spPr>
      </p:sp>
      <p:sp>
        <p:nvSpPr>
          <p:cNvPr id="20" name="Text 16"/>
          <p:cNvSpPr/>
          <p:nvPr/>
        </p:nvSpPr>
        <p:spPr>
          <a:xfrm>
            <a:off x="7591544" y="5239583"/>
            <a:ext cx="169426" cy="333256"/>
          </a:xfrm>
          <a:prstGeom prst="rect">
            <a:avLst/>
          </a:prstGeom>
          <a:noFill/>
          <a:ln/>
        </p:spPr>
        <p:txBody>
          <a:bodyPr wrap="none" rtlCol="0" anchor="t"/>
          <a:lstStyle/>
          <a:p>
            <a:pPr algn="ctr" indent="0" marL="0">
              <a:lnSpc>
                <a:spcPts val="2624"/>
              </a:lnSpc>
              <a:buNone/>
            </a:pPr>
            <a:r>
              <a:rPr lang="en-US" sz="2624" dirty="0">
                <a:solidFill>
                  <a:srgbClr val="000000"/>
                </a:solidFill>
                <a:latin typeface="Corben" pitchFamily="34" charset="0"/>
                <a:ea typeface="Corben" pitchFamily="34" charset="-122"/>
                <a:cs typeface="Corben" pitchFamily="34" charset="-120"/>
              </a:rPr>
              <a:t>4</a:t>
            </a:r>
            <a:endParaRPr lang="en-US" sz="2624" dirty="0"/>
          </a:p>
        </p:txBody>
      </p:sp>
      <p:sp>
        <p:nvSpPr>
          <p:cNvPr id="21" name="Text 17"/>
          <p:cNvSpPr/>
          <p:nvPr/>
        </p:nvSpPr>
        <p:spPr>
          <a:xfrm>
            <a:off x="8148399" y="5156240"/>
            <a:ext cx="3468291" cy="347186"/>
          </a:xfrm>
          <a:prstGeom prst="rect">
            <a:avLst/>
          </a:prstGeom>
          <a:noFill/>
          <a:ln/>
        </p:spPr>
        <p:txBody>
          <a:bodyPr wrap="none" rtlCol="0" anchor="t"/>
          <a:lstStyle/>
          <a:p>
            <a:pPr indent="0" marL="0">
              <a:lnSpc>
                <a:spcPts val="2734"/>
              </a:lnSpc>
              <a:buNone/>
            </a:pPr>
            <a:r>
              <a:rPr lang="en-US" sz="2187" dirty="0">
                <a:solidFill>
                  <a:srgbClr val="404155"/>
                </a:solidFill>
                <a:latin typeface="Corben" pitchFamily="34" charset="0"/>
                <a:ea typeface="Corben" pitchFamily="34" charset="-122"/>
                <a:cs typeface="Corben" pitchFamily="34" charset="-120"/>
              </a:rPr>
              <a:t>Training and Development</a:t>
            </a:r>
            <a:endParaRPr lang="en-US" sz="2187" dirty="0"/>
          </a:p>
        </p:txBody>
      </p:sp>
      <p:sp>
        <p:nvSpPr>
          <p:cNvPr id="22" name="Text 18"/>
          <p:cNvSpPr/>
          <p:nvPr/>
        </p:nvSpPr>
        <p:spPr>
          <a:xfrm>
            <a:off x="8148399" y="5636657"/>
            <a:ext cx="4444008" cy="999768"/>
          </a:xfrm>
          <a:prstGeom prst="rect">
            <a:avLst/>
          </a:prstGeom>
          <a:noFill/>
          <a:ln/>
        </p:spPr>
        <p:txBody>
          <a:bodyPr wrap="square" rtlCol="0" anchor="t"/>
          <a:lstStyle/>
          <a:p>
            <a:pPr indent="0" marL="0">
              <a:lnSpc>
                <a:spcPts val="2624"/>
              </a:lnSpc>
              <a:buNone/>
            </a:pPr>
            <a:r>
              <a:rPr lang="en-US" sz="1750" dirty="0">
                <a:solidFill>
                  <a:srgbClr val="404155"/>
                </a:solidFill>
                <a:latin typeface="Nobile" pitchFamily="34" charset="0"/>
                <a:ea typeface="Nobile" pitchFamily="34" charset="-122"/>
                <a:cs typeface="Nobile" pitchFamily="34" charset="-120"/>
              </a:rPr>
              <a:t>Provide access to online training courses, learning resources, and development programs for employee growth.</a:t>
            </a:r>
            <a:endParaRPr lang="en-US" sz="1750" dirty="0"/>
          </a:p>
        </p:txBody>
      </p:sp>
      <p:pic>
        <p:nvPicPr>
          <p:cNvPr id="23"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p:cNvPr>
          <p:cNvPicPr>
            <a:picLocks noChangeAspect="1"/>
          </p:cNvPicPr>
          <p:nvPr/>
        </p:nvPicPr>
        <p:blipFill>
          <a:blip r:embed="rId2"/>
          <a:stretch>
            <a:fillRect/>
          </a:stretch>
        </p:blipFill>
        <p:spPr>
          <a:xfrm>
            <a:off x="10972800" y="0"/>
            <a:ext cx="3657600" cy="8229600"/>
          </a:xfrm>
          <a:prstGeom prst="rect">
            <a:avLst/>
          </a:prstGeom>
        </p:spPr>
      </p:pic>
      <p:sp>
        <p:nvSpPr>
          <p:cNvPr id="5" name="Text 1"/>
          <p:cNvSpPr/>
          <p:nvPr/>
        </p:nvSpPr>
        <p:spPr>
          <a:xfrm>
            <a:off x="833199" y="1550075"/>
            <a:ext cx="6991112" cy="694373"/>
          </a:xfrm>
          <a:prstGeom prst="rect">
            <a:avLst/>
          </a:prstGeom>
          <a:noFill/>
          <a:ln/>
        </p:spPr>
        <p:txBody>
          <a:bodyPr wrap="none" rtlCol="0" anchor="t"/>
          <a:lstStyle/>
          <a:p>
            <a:pPr indent="0" marL="0">
              <a:lnSpc>
                <a:spcPts val="5468"/>
              </a:lnSpc>
              <a:buNone/>
            </a:pPr>
            <a:r>
              <a:rPr lang="en-US" sz="4374" dirty="0">
                <a:solidFill>
                  <a:srgbClr val="1B1B27"/>
                </a:solidFill>
                <a:latin typeface="Corben" pitchFamily="34" charset="0"/>
                <a:ea typeface="Corben" pitchFamily="34" charset="-122"/>
                <a:cs typeface="Corben" pitchFamily="34" charset="-120"/>
              </a:rPr>
              <a:t>Choosing a Cloud Platform</a:t>
            </a:r>
            <a:endParaRPr lang="en-US" sz="4374" dirty="0"/>
          </a:p>
        </p:txBody>
      </p:sp>
      <p:sp>
        <p:nvSpPr>
          <p:cNvPr id="6" name="Shape 2"/>
          <p:cNvSpPr/>
          <p:nvPr/>
        </p:nvSpPr>
        <p:spPr>
          <a:xfrm>
            <a:off x="833199" y="2577703"/>
            <a:ext cx="4542115" cy="2273022"/>
          </a:xfrm>
          <a:prstGeom prst="roundRect">
            <a:avLst>
              <a:gd name="adj" fmla="val 4399"/>
            </a:avLst>
          </a:prstGeom>
          <a:solidFill>
            <a:srgbClr val="D2D9F9"/>
          </a:solidFill>
          <a:ln w="7620">
            <a:solidFill>
              <a:srgbClr val="B8BFDF"/>
            </a:solidFill>
            <a:prstDash val="solid"/>
          </a:ln>
        </p:spPr>
      </p:sp>
      <p:sp>
        <p:nvSpPr>
          <p:cNvPr id="7" name="Text 3"/>
          <p:cNvSpPr/>
          <p:nvPr/>
        </p:nvSpPr>
        <p:spPr>
          <a:xfrm>
            <a:off x="1062990" y="2807494"/>
            <a:ext cx="2777490" cy="347186"/>
          </a:xfrm>
          <a:prstGeom prst="rect">
            <a:avLst/>
          </a:prstGeom>
          <a:noFill/>
          <a:ln/>
        </p:spPr>
        <p:txBody>
          <a:bodyPr wrap="none" rtlCol="0" anchor="t"/>
          <a:lstStyle/>
          <a:p>
            <a:pPr indent="0" marL="0">
              <a:lnSpc>
                <a:spcPts val="2734"/>
              </a:lnSpc>
              <a:buNone/>
            </a:pPr>
            <a:r>
              <a:rPr lang="en-US" sz="2187" dirty="0">
                <a:solidFill>
                  <a:srgbClr val="404155"/>
                </a:solidFill>
                <a:latin typeface="Corben" pitchFamily="34" charset="0"/>
                <a:ea typeface="Corben" pitchFamily="34" charset="-122"/>
                <a:cs typeface="Corben" pitchFamily="34" charset="-120"/>
              </a:rPr>
              <a:t>AWS</a:t>
            </a:r>
            <a:endParaRPr lang="en-US" sz="2187" dirty="0"/>
          </a:p>
        </p:txBody>
      </p:sp>
      <p:sp>
        <p:nvSpPr>
          <p:cNvPr id="8" name="Text 4"/>
          <p:cNvSpPr/>
          <p:nvPr/>
        </p:nvSpPr>
        <p:spPr>
          <a:xfrm>
            <a:off x="1062990" y="3287911"/>
            <a:ext cx="4082534" cy="1333024"/>
          </a:xfrm>
          <a:prstGeom prst="rect">
            <a:avLst/>
          </a:prstGeom>
          <a:noFill/>
          <a:ln/>
        </p:spPr>
        <p:txBody>
          <a:bodyPr wrap="square" rtlCol="0" anchor="t"/>
          <a:lstStyle/>
          <a:p>
            <a:pPr indent="0" marL="0">
              <a:lnSpc>
                <a:spcPts val="2624"/>
              </a:lnSpc>
              <a:buNone/>
            </a:pPr>
            <a:r>
              <a:rPr lang="en-US" sz="1750" dirty="0">
                <a:solidFill>
                  <a:srgbClr val="404155"/>
                </a:solidFill>
                <a:latin typeface="Nobile" pitchFamily="34" charset="0"/>
                <a:ea typeface="Nobile" pitchFamily="34" charset="-122"/>
                <a:cs typeface="Nobile" pitchFamily="34" charset="-120"/>
              </a:rPr>
              <a:t>Amazon Web Services offers a comprehensive suite of cloud computing services, including storage, compute, networking, and databases.</a:t>
            </a:r>
            <a:endParaRPr lang="en-US" sz="1750" dirty="0"/>
          </a:p>
        </p:txBody>
      </p:sp>
      <p:sp>
        <p:nvSpPr>
          <p:cNvPr id="9" name="Shape 5"/>
          <p:cNvSpPr/>
          <p:nvPr/>
        </p:nvSpPr>
        <p:spPr>
          <a:xfrm>
            <a:off x="5597485" y="2577703"/>
            <a:ext cx="4542115" cy="2273022"/>
          </a:xfrm>
          <a:prstGeom prst="roundRect">
            <a:avLst>
              <a:gd name="adj" fmla="val 4399"/>
            </a:avLst>
          </a:prstGeom>
          <a:solidFill>
            <a:srgbClr val="D2D9F9"/>
          </a:solidFill>
          <a:ln w="7620">
            <a:solidFill>
              <a:srgbClr val="B8BFDF"/>
            </a:solidFill>
            <a:prstDash val="solid"/>
          </a:ln>
        </p:spPr>
      </p:sp>
      <p:sp>
        <p:nvSpPr>
          <p:cNvPr id="10" name="Text 6"/>
          <p:cNvSpPr/>
          <p:nvPr/>
        </p:nvSpPr>
        <p:spPr>
          <a:xfrm>
            <a:off x="5827276" y="2807494"/>
            <a:ext cx="2777490" cy="347186"/>
          </a:xfrm>
          <a:prstGeom prst="rect">
            <a:avLst/>
          </a:prstGeom>
          <a:noFill/>
          <a:ln/>
        </p:spPr>
        <p:txBody>
          <a:bodyPr wrap="none" rtlCol="0" anchor="t"/>
          <a:lstStyle/>
          <a:p>
            <a:pPr indent="0" marL="0">
              <a:lnSpc>
                <a:spcPts val="2734"/>
              </a:lnSpc>
              <a:buNone/>
            </a:pPr>
            <a:r>
              <a:rPr lang="en-US" sz="2187" dirty="0">
                <a:solidFill>
                  <a:srgbClr val="404155"/>
                </a:solidFill>
                <a:latin typeface="Corben" pitchFamily="34" charset="0"/>
                <a:ea typeface="Corben" pitchFamily="34" charset="-122"/>
                <a:cs typeface="Corben" pitchFamily="34" charset="-120"/>
              </a:rPr>
              <a:t>Google Cloud</a:t>
            </a:r>
            <a:endParaRPr lang="en-US" sz="2187" dirty="0"/>
          </a:p>
        </p:txBody>
      </p:sp>
      <p:sp>
        <p:nvSpPr>
          <p:cNvPr id="11" name="Text 7"/>
          <p:cNvSpPr/>
          <p:nvPr/>
        </p:nvSpPr>
        <p:spPr>
          <a:xfrm>
            <a:off x="5827276" y="3287911"/>
            <a:ext cx="4082534" cy="1333024"/>
          </a:xfrm>
          <a:prstGeom prst="rect">
            <a:avLst/>
          </a:prstGeom>
          <a:noFill/>
          <a:ln/>
        </p:spPr>
        <p:txBody>
          <a:bodyPr wrap="square" rtlCol="0" anchor="t"/>
          <a:lstStyle/>
          <a:p>
            <a:pPr indent="0" marL="0">
              <a:lnSpc>
                <a:spcPts val="2624"/>
              </a:lnSpc>
              <a:buNone/>
            </a:pPr>
            <a:r>
              <a:rPr lang="en-US" sz="1750" dirty="0">
                <a:solidFill>
                  <a:srgbClr val="404155"/>
                </a:solidFill>
                <a:latin typeface="Nobile" pitchFamily="34" charset="0"/>
                <a:ea typeface="Nobile" pitchFamily="34" charset="-122"/>
                <a:cs typeface="Nobile" pitchFamily="34" charset="-120"/>
              </a:rPr>
              <a:t>Google Cloud Platform provides a scalable and secure infrastructure for hosting applications, with a focus on data analytics and machine learning.</a:t>
            </a:r>
            <a:endParaRPr lang="en-US" sz="1750" dirty="0"/>
          </a:p>
        </p:txBody>
      </p:sp>
      <p:sp>
        <p:nvSpPr>
          <p:cNvPr id="12" name="Shape 8"/>
          <p:cNvSpPr/>
          <p:nvPr/>
        </p:nvSpPr>
        <p:spPr>
          <a:xfrm>
            <a:off x="833199" y="5072896"/>
            <a:ext cx="9306401" cy="1606510"/>
          </a:xfrm>
          <a:prstGeom prst="roundRect">
            <a:avLst>
              <a:gd name="adj" fmla="val 6224"/>
            </a:avLst>
          </a:prstGeom>
          <a:solidFill>
            <a:srgbClr val="D2D9F9"/>
          </a:solidFill>
          <a:ln w="7620">
            <a:solidFill>
              <a:srgbClr val="B8BFDF"/>
            </a:solidFill>
            <a:prstDash val="solid"/>
          </a:ln>
        </p:spPr>
      </p:sp>
      <p:sp>
        <p:nvSpPr>
          <p:cNvPr id="13" name="Text 9"/>
          <p:cNvSpPr/>
          <p:nvPr/>
        </p:nvSpPr>
        <p:spPr>
          <a:xfrm>
            <a:off x="1062990" y="5302687"/>
            <a:ext cx="2777490" cy="347186"/>
          </a:xfrm>
          <a:prstGeom prst="rect">
            <a:avLst/>
          </a:prstGeom>
          <a:noFill/>
          <a:ln/>
        </p:spPr>
        <p:txBody>
          <a:bodyPr wrap="none" rtlCol="0" anchor="t"/>
          <a:lstStyle/>
          <a:p>
            <a:pPr indent="0" marL="0">
              <a:lnSpc>
                <a:spcPts val="2734"/>
              </a:lnSpc>
              <a:buNone/>
            </a:pPr>
            <a:r>
              <a:rPr lang="en-US" sz="2187" dirty="0">
                <a:solidFill>
                  <a:srgbClr val="404155"/>
                </a:solidFill>
                <a:latin typeface="Corben" pitchFamily="34" charset="0"/>
                <a:ea typeface="Corben" pitchFamily="34" charset="-122"/>
                <a:cs typeface="Corben" pitchFamily="34" charset="-120"/>
              </a:rPr>
              <a:t>Microsoft Azure</a:t>
            </a:r>
            <a:endParaRPr lang="en-US" sz="2187" dirty="0"/>
          </a:p>
        </p:txBody>
      </p:sp>
      <p:sp>
        <p:nvSpPr>
          <p:cNvPr id="14" name="Text 10"/>
          <p:cNvSpPr/>
          <p:nvPr/>
        </p:nvSpPr>
        <p:spPr>
          <a:xfrm>
            <a:off x="1062990" y="5783104"/>
            <a:ext cx="8846820" cy="666512"/>
          </a:xfrm>
          <a:prstGeom prst="rect">
            <a:avLst/>
          </a:prstGeom>
          <a:noFill/>
          <a:ln/>
        </p:spPr>
        <p:txBody>
          <a:bodyPr wrap="square" rtlCol="0" anchor="t"/>
          <a:lstStyle/>
          <a:p>
            <a:pPr indent="0" marL="0">
              <a:lnSpc>
                <a:spcPts val="2624"/>
              </a:lnSpc>
              <a:buNone/>
            </a:pPr>
            <a:r>
              <a:rPr lang="en-US" sz="1750" dirty="0">
                <a:solidFill>
                  <a:srgbClr val="404155"/>
                </a:solidFill>
                <a:latin typeface="Nobile" pitchFamily="34" charset="0"/>
                <a:ea typeface="Nobile" pitchFamily="34" charset="-122"/>
                <a:cs typeface="Nobile" pitchFamily="34" charset="-120"/>
              </a:rPr>
              <a:t>Microsoft Azure offers a wide range of services for building, deploying, and managing applications, with strong integration with Microsoft products.</a:t>
            </a:r>
            <a:endParaRPr lang="en-US" sz="1750" dirty="0"/>
          </a:p>
        </p:txBody>
      </p:sp>
      <p:pic>
        <p:nvPicPr>
          <p:cNvPr id="15"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oundRect">
            <a:avLst>
              <a:gd name="adj" fmla="val 2430"/>
            </a:avLst>
          </a:prstGeom>
          <a:solidFill>
            <a:srgbClr val="F9F9FF">
              <a:alpha val="85000"/>
            </a:srgbClr>
          </a:solidFill>
          <a:ln/>
        </p:spPr>
      </p:sp>
      <p:sp>
        <p:nvSpPr>
          <p:cNvPr id="6" name="Text 2"/>
          <p:cNvSpPr/>
          <p:nvPr/>
        </p:nvSpPr>
        <p:spPr>
          <a:xfrm>
            <a:off x="2037993" y="2438757"/>
            <a:ext cx="5554980" cy="694373"/>
          </a:xfrm>
          <a:prstGeom prst="rect">
            <a:avLst/>
          </a:prstGeom>
          <a:noFill/>
          <a:ln/>
        </p:spPr>
        <p:txBody>
          <a:bodyPr wrap="none" rtlCol="0" anchor="t"/>
          <a:lstStyle/>
          <a:p>
            <a:pPr indent="0" marL="0">
              <a:lnSpc>
                <a:spcPts val="5468"/>
              </a:lnSpc>
              <a:buNone/>
            </a:pPr>
            <a:r>
              <a:rPr lang="en-US" sz="4374" dirty="0">
                <a:solidFill>
                  <a:srgbClr val="1B1B27"/>
                </a:solidFill>
                <a:latin typeface="Corben" pitchFamily="34" charset="0"/>
                <a:ea typeface="Corben" pitchFamily="34" charset="-122"/>
                <a:cs typeface="Corben" pitchFamily="34" charset="-120"/>
              </a:rPr>
              <a:t>Architecture Design</a:t>
            </a:r>
            <a:endParaRPr lang="en-US" sz="4374" dirty="0"/>
          </a:p>
        </p:txBody>
      </p:sp>
      <p:sp>
        <p:nvSpPr>
          <p:cNvPr id="7" name="Text 3"/>
          <p:cNvSpPr/>
          <p:nvPr/>
        </p:nvSpPr>
        <p:spPr>
          <a:xfrm>
            <a:off x="2037993" y="3688556"/>
            <a:ext cx="2777490" cy="347186"/>
          </a:xfrm>
          <a:prstGeom prst="rect">
            <a:avLst/>
          </a:prstGeom>
          <a:noFill/>
          <a:ln/>
        </p:spPr>
        <p:txBody>
          <a:bodyPr wrap="none" rtlCol="0" anchor="t"/>
          <a:lstStyle/>
          <a:p>
            <a:pPr indent="0" marL="0">
              <a:lnSpc>
                <a:spcPts val="2734"/>
              </a:lnSpc>
              <a:buNone/>
            </a:pPr>
            <a:r>
              <a:rPr lang="en-US" sz="2187" dirty="0">
                <a:solidFill>
                  <a:srgbClr val="1B1B27"/>
                </a:solidFill>
                <a:latin typeface="Corben" pitchFamily="34" charset="0"/>
                <a:ea typeface="Corben" pitchFamily="34" charset="-122"/>
                <a:cs typeface="Corben" pitchFamily="34" charset="-120"/>
              </a:rPr>
              <a:t>Scalability</a:t>
            </a:r>
            <a:endParaRPr lang="en-US" sz="2187" dirty="0"/>
          </a:p>
        </p:txBody>
      </p:sp>
      <p:sp>
        <p:nvSpPr>
          <p:cNvPr id="8" name="Text 4"/>
          <p:cNvSpPr/>
          <p:nvPr/>
        </p:nvSpPr>
        <p:spPr>
          <a:xfrm>
            <a:off x="2037993" y="4257913"/>
            <a:ext cx="3156347" cy="1333024"/>
          </a:xfrm>
          <a:prstGeom prst="rect">
            <a:avLst/>
          </a:prstGeom>
          <a:noFill/>
          <a:ln/>
        </p:spPr>
        <p:txBody>
          <a:bodyPr wrap="square" rtlCol="0" anchor="t"/>
          <a:lstStyle/>
          <a:p>
            <a:pPr indent="0" marL="0">
              <a:lnSpc>
                <a:spcPts val="2624"/>
              </a:lnSpc>
              <a:buNone/>
            </a:pPr>
            <a:r>
              <a:rPr lang="en-US" sz="1750" dirty="0">
                <a:solidFill>
                  <a:srgbClr val="404155"/>
                </a:solidFill>
                <a:latin typeface="Nobile" pitchFamily="34" charset="0"/>
                <a:ea typeface="Nobile" pitchFamily="34" charset="-122"/>
                <a:cs typeface="Nobile" pitchFamily="34" charset="-120"/>
              </a:rPr>
              <a:t>Design the system to handle varying workloads and accommodate growth in employee data.</a:t>
            </a:r>
            <a:endParaRPr lang="en-US" sz="1750" dirty="0"/>
          </a:p>
        </p:txBody>
      </p:sp>
      <p:sp>
        <p:nvSpPr>
          <p:cNvPr id="9" name="Text 5"/>
          <p:cNvSpPr/>
          <p:nvPr/>
        </p:nvSpPr>
        <p:spPr>
          <a:xfrm>
            <a:off x="5743932" y="3688556"/>
            <a:ext cx="2777490" cy="347186"/>
          </a:xfrm>
          <a:prstGeom prst="rect">
            <a:avLst/>
          </a:prstGeom>
          <a:noFill/>
          <a:ln/>
        </p:spPr>
        <p:txBody>
          <a:bodyPr wrap="none" rtlCol="0" anchor="t"/>
          <a:lstStyle/>
          <a:p>
            <a:pPr indent="0" marL="0">
              <a:lnSpc>
                <a:spcPts val="2734"/>
              </a:lnSpc>
              <a:buNone/>
            </a:pPr>
            <a:r>
              <a:rPr lang="en-US" sz="2187" dirty="0">
                <a:solidFill>
                  <a:srgbClr val="1B1B27"/>
                </a:solidFill>
                <a:latin typeface="Corben" pitchFamily="34" charset="0"/>
                <a:ea typeface="Corben" pitchFamily="34" charset="-122"/>
                <a:cs typeface="Corben" pitchFamily="34" charset="-120"/>
              </a:rPr>
              <a:t>Security</a:t>
            </a:r>
            <a:endParaRPr lang="en-US" sz="2187" dirty="0"/>
          </a:p>
        </p:txBody>
      </p:sp>
      <p:sp>
        <p:nvSpPr>
          <p:cNvPr id="10" name="Text 6"/>
          <p:cNvSpPr/>
          <p:nvPr/>
        </p:nvSpPr>
        <p:spPr>
          <a:xfrm>
            <a:off x="5743932" y="4257913"/>
            <a:ext cx="3156347" cy="1333024"/>
          </a:xfrm>
          <a:prstGeom prst="rect">
            <a:avLst/>
          </a:prstGeom>
          <a:noFill/>
          <a:ln/>
        </p:spPr>
        <p:txBody>
          <a:bodyPr wrap="square" rtlCol="0" anchor="t"/>
          <a:lstStyle/>
          <a:p>
            <a:pPr indent="0" marL="0">
              <a:lnSpc>
                <a:spcPts val="2624"/>
              </a:lnSpc>
              <a:buNone/>
            </a:pPr>
            <a:r>
              <a:rPr lang="en-US" sz="1750" dirty="0">
                <a:solidFill>
                  <a:srgbClr val="404155"/>
                </a:solidFill>
                <a:latin typeface="Nobile" pitchFamily="34" charset="0"/>
                <a:ea typeface="Nobile" pitchFamily="34" charset="-122"/>
                <a:cs typeface="Nobile" pitchFamily="34" charset="-120"/>
              </a:rPr>
              <a:t>Implement robust security measures, including access controls, data encryption, and regular security audits.</a:t>
            </a:r>
            <a:endParaRPr lang="en-US" sz="1750" dirty="0"/>
          </a:p>
        </p:txBody>
      </p:sp>
      <p:sp>
        <p:nvSpPr>
          <p:cNvPr id="11" name="Text 7"/>
          <p:cNvSpPr/>
          <p:nvPr/>
        </p:nvSpPr>
        <p:spPr>
          <a:xfrm>
            <a:off x="9449872" y="3688556"/>
            <a:ext cx="2777490" cy="347186"/>
          </a:xfrm>
          <a:prstGeom prst="rect">
            <a:avLst/>
          </a:prstGeom>
          <a:noFill/>
          <a:ln/>
        </p:spPr>
        <p:txBody>
          <a:bodyPr wrap="none" rtlCol="0" anchor="t"/>
          <a:lstStyle/>
          <a:p>
            <a:pPr indent="0" marL="0">
              <a:lnSpc>
                <a:spcPts val="2734"/>
              </a:lnSpc>
              <a:buNone/>
            </a:pPr>
            <a:r>
              <a:rPr lang="en-US" sz="2187" dirty="0">
                <a:solidFill>
                  <a:srgbClr val="1B1B27"/>
                </a:solidFill>
                <a:latin typeface="Corben" pitchFamily="34" charset="0"/>
                <a:ea typeface="Corben" pitchFamily="34" charset="-122"/>
                <a:cs typeface="Corben" pitchFamily="34" charset="-120"/>
              </a:rPr>
              <a:t>Accessibility</a:t>
            </a:r>
            <a:endParaRPr lang="en-US" sz="2187" dirty="0"/>
          </a:p>
        </p:txBody>
      </p:sp>
      <p:sp>
        <p:nvSpPr>
          <p:cNvPr id="12" name="Text 8"/>
          <p:cNvSpPr/>
          <p:nvPr/>
        </p:nvSpPr>
        <p:spPr>
          <a:xfrm>
            <a:off x="9449872" y="4257913"/>
            <a:ext cx="3156347" cy="1333024"/>
          </a:xfrm>
          <a:prstGeom prst="rect">
            <a:avLst/>
          </a:prstGeom>
          <a:noFill/>
          <a:ln/>
        </p:spPr>
        <p:txBody>
          <a:bodyPr wrap="square" rtlCol="0" anchor="t"/>
          <a:lstStyle/>
          <a:p>
            <a:pPr indent="0" marL="0">
              <a:lnSpc>
                <a:spcPts val="2624"/>
              </a:lnSpc>
              <a:buNone/>
            </a:pPr>
            <a:r>
              <a:rPr lang="en-US" sz="1750" dirty="0">
                <a:solidFill>
                  <a:srgbClr val="404155"/>
                </a:solidFill>
                <a:latin typeface="Nobile" pitchFamily="34" charset="0"/>
                <a:ea typeface="Nobile" pitchFamily="34" charset="-122"/>
                <a:cs typeface="Nobile" pitchFamily="34" charset="-120"/>
              </a:rPr>
              <a:t>Ensure the system is accessible from various devices, including desktops, laptops, and mobile phones.</a:t>
            </a:r>
            <a:endParaRPr lang="en-US" sz="1750" dirty="0"/>
          </a:p>
        </p:txBody>
      </p:sp>
      <p:pic>
        <p:nvPicPr>
          <p:cNvPr id="13"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p:cNvPr>
          <p:cNvPicPr>
            <a:picLocks noChangeAspect="1"/>
          </p:cNvPicPr>
          <p:nvPr/>
        </p:nvPicPr>
        <p:blipFill>
          <a:blip r:embed="rId2"/>
          <a:stretch>
            <a:fillRect/>
          </a:stretch>
        </p:blipFill>
        <p:spPr>
          <a:xfrm>
            <a:off x="0" y="0"/>
            <a:ext cx="3657600" cy="8229600"/>
          </a:xfrm>
          <a:prstGeom prst="rect">
            <a:avLst/>
          </a:prstGeom>
        </p:spPr>
      </p:pic>
      <p:sp>
        <p:nvSpPr>
          <p:cNvPr id="5" name="Text 1"/>
          <p:cNvSpPr/>
          <p:nvPr/>
        </p:nvSpPr>
        <p:spPr>
          <a:xfrm>
            <a:off x="4490799" y="954286"/>
            <a:ext cx="6596301" cy="694373"/>
          </a:xfrm>
          <a:prstGeom prst="rect">
            <a:avLst/>
          </a:prstGeom>
          <a:noFill/>
          <a:ln/>
        </p:spPr>
        <p:txBody>
          <a:bodyPr wrap="none" rtlCol="0" anchor="t"/>
          <a:lstStyle/>
          <a:p>
            <a:pPr indent="0" marL="0">
              <a:lnSpc>
                <a:spcPts val="5468"/>
              </a:lnSpc>
              <a:buNone/>
            </a:pPr>
            <a:r>
              <a:rPr lang="en-US" sz="4374" dirty="0">
                <a:solidFill>
                  <a:srgbClr val="1B1B27"/>
                </a:solidFill>
                <a:latin typeface="Corben" pitchFamily="34" charset="0"/>
                <a:ea typeface="Corben" pitchFamily="34" charset="-122"/>
                <a:cs typeface="Corben" pitchFamily="34" charset="-120"/>
              </a:rPr>
              <a:t>Application Development</a:t>
            </a:r>
            <a:endParaRPr lang="en-US" sz="4374" dirty="0"/>
          </a:p>
        </p:txBody>
      </p:sp>
      <p:sp>
        <p:nvSpPr>
          <p:cNvPr id="6" name="Shape 2"/>
          <p:cNvSpPr/>
          <p:nvPr/>
        </p:nvSpPr>
        <p:spPr>
          <a:xfrm>
            <a:off x="4490799" y="4461986"/>
            <a:ext cx="9306401" cy="44410"/>
          </a:xfrm>
          <a:prstGeom prst="roundRect">
            <a:avLst>
              <a:gd name="adj" fmla="val 225151"/>
            </a:avLst>
          </a:prstGeom>
          <a:solidFill>
            <a:srgbClr val="B8BFDF"/>
          </a:solidFill>
          <a:ln/>
        </p:spPr>
      </p:sp>
      <p:sp>
        <p:nvSpPr>
          <p:cNvPr id="7" name="Shape 3"/>
          <p:cNvSpPr/>
          <p:nvPr/>
        </p:nvSpPr>
        <p:spPr>
          <a:xfrm>
            <a:off x="6739592" y="3684449"/>
            <a:ext cx="44410" cy="777597"/>
          </a:xfrm>
          <a:prstGeom prst="roundRect">
            <a:avLst>
              <a:gd name="adj" fmla="val 225151"/>
            </a:avLst>
          </a:prstGeom>
          <a:solidFill>
            <a:srgbClr val="6280FF"/>
          </a:solidFill>
          <a:ln/>
        </p:spPr>
      </p:sp>
      <p:sp>
        <p:nvSpPr>
          <p:cNvPr id="8" name="Shape 4"/>
          <p:cNvSpPr/>
          <p:nvPr/>
        </p:nvSpPr>
        <p:spPr>
          <a:xfrm>
            <a:off x="6511885" y="4212015"/>
            <a:ext cx="499943" cy="499943"/>
          </a:xfrm>
          <a:prstGeom prst="roundRect">
            <a:avLst>
              <a:gd name="adj" fmla="val 20000"/>
            </a:avLst>
          </a:prstGeom>
          <a:solidFill>
            <a:srgbClr val="4967E9"/>
          </a:solidFill>
          <a:ln w="7620">
            <a:solidFill>
              <a:srgbClr val="6280FF"/>
            </a:solidFill>
            <a:prstDash val="solid"/>
          </a:ln>
        </p:spPr>
      </p:sp>
      <p:sp>
        <p:nvSpPr>
          <p:cNvPr id="9" name="Text 5"/>
          <p:cNvSpPr/>
          <p:nvPr/>
        </p:nvSpPr>
        <p:spPr>
          <a:xfrm>
            <a:off x="6712625" y="4295358"/>
            <a:ext cx="98465" cy="333256"/>
          </a:xfrm>
          <a:prstGeom prst="rect">
            <a:avLst/>
          </a:prstGeom>
          <a:noFill/>
          <a:ln/>
        </p:spPr>
        <p:txBody>
          <a:bodyPr wrap="none" rtlCol="0" anchor="t"/>
          <a:lstStyle/>
          <a:p>
            <a:pPr algn="ctr" indent="0" marL="0">
              <a:lnSpc>
                <a:spcPts val="2624"/>
              </a:lnSpc>
              <a:buNone/>
            </a:pPr>
            <a:r>
              <a:rPr lang="en-US" sz="2624" dirty="0">
                <a:solidFill>
                  <a:srgbClr val="FFFFFF"/>
                </a:solidFill>
                <a:latin typeface="Corben" pitchFamily="34" charset="0"/>
                <a:ea typeface="Corben" pitchFamily="34" charset="-122"/>
                <a:cs typeface="Corben" pitchFamily="34" charset="-120"/>
              </a:rPr>
              <a:t>1</a:t>
            </a:r>
            <a:endParaRPr lang="en-US" sz="2624" dirty="0"/>
          </a:p>
        </p:txBody>
      </p:sp>
      <p:sp>
        <p:nvSpPr>
          <p:cNvPr id="10" name="Text 6"/>
          <p:cNvSpPr/>
          <p:nvPr/>
        </p:nvSpPr>
        <p:spPr>
          <a:xfrm>
            <a:off x="5373053" y="1981914"/>
            <a:ext cx="2777490" cy="347186"/>
          </a:xfrm>
          <a:prstGeom prst="rect">
            <a:avLst/>
          </a:prstGeom>
          <a:noFill/>
          <a:ln/>
        </p:spPr>
        <p:txBody>
          <a:bodyPr wrap="none" rtlCol="0" anchor="t"/>
          <a:lstStyle/>
          <a:p>
            <a:pPr algn="ctr" indent="0" marL="0">
              <a:lnSpc>
                <a:spcPts val="2734"/>
              </a:lnSpc>
              <a:buNone/>
            </a:pPr>
            <a:r>
              <a:rPr lang="en-US" sz="2187" dirty="0">
                <a:solidFill>
                  <a:srgbClr val="404155"/>
                </a:solidFill>
                <a:latin typeface="Corben" pitchFamily="34" charset="0"/>
                <a:ea typeface="Corben" pitchFamily="34" charset="-122"/>
                <a:cs typeface="Corben" pitchFamily="34" charset="-120"/>
              </a:rPr>
              <a:t>Technology Selection</a:t>
            </a:r>
            <a:endParaRPr lang="en-US" sz="2187" dirty="0"/>
          </a:p>
        </p:txBody>
      </p:sp>
      <p:sp>
        <p:nvSpPr>
          <p:cNvPr id="11" name="Text 7"/>
          <p:cNvSpPr/>
          <p:nvPr/>
        </p:nvSpPr>
        <p:spPr>
          <a:xfrm>
            <a:off x="4712970" y="2462332"/>
            <a:ext cx="4097774" cy="999768"/>
          </a:xfrm>
          <a:prstGeom prst="rect">
            <a:avLst/>
          </a:prstGeom>
          <a:noFill/>
          <a:ln/>
        </p:spPr>
        <p:txBody>
          <a:bodyPr wrap="square" rtlCol="0" anchor="t"/>
          <a:lstStyle/>
          <a:p>
            <a:pPr algn="ctr" indent="0" marL="0">
              <a:lnSpc>
                <a:spcPts val="2624"/>
              </a:lnSpc>
              <a:buNone/>
            </a:pPr>
            <a:r>
              <a:rPr lang="en-US" sz="1750" dirty="0">
                <a:solidFill>
                  <a:srgbClr val="404155"/>
                </a:solidFill>
                <a:latin typeface="Nobile" pitchFamily="34" charset="0"/>
                <a:ea typeface="Nobile" pitchFamily="34" charset="-122"/>
                <a:cs typeface="Nobile" pitchFamily="34" charset="-120"/>
              </a:rPr>
              <a:t>Choose appropriate programming languages, frameworks, and databases for the system.</a:t>
            </a:r>
            <a:endParaRPr lang="en-US" sz="1750" dirty="0"/>
          </a:p>
        </p:txBody>
      </p:sp>
      <p:sp>
        <p:nvSpPr>
          <p:cNvPr id="12" name="Shape 8"/>
          <p:cNvSpPr/>
          <p:nvPr/>
        </p:nvSpPr>
        <p:spPr>
          <a:xfrm>
            <a:off x="9121676" y="4461927"/>
            <a:ext cx="44410" cy="777597"/>
          </a:xfrm>
          <a:prstGeom prst="roundRect">
            <a:avLst>
              <a:gd name="adj" fmla="val 225151"/>
            </a:avLst>
          </a:prstGeom>
          <a:solidFill>
            <a:srgbClr val="343440"/>
          </a:solidFill>
          <a:ln/>
        </p:spPr>
      </p:sp>
      <p:sp>
        <p:nvSpPr>
          <p:cNvPr id="13" name="Shape 9"/>
          <p:cNvSpPr/>
          <p:nvPr/>
        </p:nvSpPr>
        <p:spPr>
          <a:xfrm>
            <a:off x="8893969" y="4212015"/>
            <a:ext cx="499943" cy="499943"/>
          </a:xfrm>
          <a:prstGeom prst="roundRect">
            <a:avLst>
              <a:gd name="adj" fmla="val 20000"/>
            </a:avLst>
          </a:prstGeom>
          <a:solidFill>
            <a:srgbClr val="1B1B27"/>
          </a:solidFill>
          <a:ln w="7620">
            <a:solidFill>
              <a:srgbClr val="343440"/>
            </a:solidFill>
            <a:prstDash val="solid"/>
          </a:ln>
        </p:spPr>
      </p:sp>
      <p:sp>
        <p:nvSpPr>
          <p:cNvPr id="14" name="Text 10"/>
          <p:cNvSpPr/>
          <p:nvPr/>
        </p:nvSpPr>
        <p:spPr>
          <a:xfrm>
            <a:off x="9056965" y="4295358"/>
            <a:ext cx="173831" cy="333256"/>
          </a:xfrm>
          <a:prstGeom prst="rect">
            <a:avLst/>
          </a:prstGeom>
          <a:noFill/>
          <a:ln/>
        </p:spPr>
        <p:txBody>
          <a:bodyPr wrap="none" rtlCol="0" anchor="t"/>
          <a:lstStyle/>
          <a:p>
            <a:pPr algn="ctr" indent="0" marL="0">
              <a:lnSpc>
                <a:spcPts val="2624"/>
              </a:lnSpc>
              <a:buNone/>
            </a:pPr>
            <a:r>
              <a:rPr lang="en-US" sz="2624" dirty="0">
                <a:solidFill>
                  <a:srgbClr val="FFFFFF"/>
                </a:solidFill>
                <a:latin typeface="Corben" pitchFamily="34" charset="0"/>
                <a:ea typeface="Corben" pitchFamily="34" charset="-122"/>
                <a:cs typeface="Corben" pitchFamily="34" charset="-120"/>
              </a:rPr>
              <a:t>2</a:t>
            </a:r>
            <a:endParaRPr lang="en-US" sz="2624" dirty="0"/>
          </a:p>
        </p:txBody>
      </p:sp>
      <p:sp>
        <p:nvSpPr>
          <p:cNvPr id="15" name="Text 11"/>
          <p:cNvSpPr/>
          <p:nvPr/>
        </p:nvSpPr>
        <p:spPr>
          <a:xfrm>
            <a:off x="7740729" y="5461873"/>
            <a:ext cx="2806303" cy="347186"/>
          </a:xfrm>
          <a:prstGeom prst="rect">
            <a:avLst/>
          </a:prstGeom>
          <a:noFill/>
          <a:ln/>
        </p:spPr>
        <p:txBody>
          <a:bodyPr wrap="none" rtlCol="0" anchor="t"/>
          <a:lstStyle/>
          <a:p>
            <a:pPr algn="ctr" indent="0" marL="0">
              <a:lnSpc>
                <a:spcPts val="2734"/>
              </a:lnSpc>
              <a:buNone/>
            </a:pPr>
            <a:r>
              <a:rPr lang="en-US" sz="2187" dirty="0">
                <a:solidFill>
                  <a:srgbClr val="404155"/>
                </a:solidFill>
                <a:latin typeface="Corben" pitchFamily="34" charset="0"/>
                <a:ea typeface="Corben" pitchFamily="34" charset="-122"/>
                <a:cs typeface="Corben" pitchFamily="34" charset="-120"/>
              </a:rPr>
              <a:t>Development Process</a:t>
            </a:r>
            <a:endParaRPr lang="en-US" sz="2187" dirty="0"/>
          </a:p>
        </p:txBody>
      </p:sp>
      <p:sp>
        <p:nvSpPr>
          <p:cNvPr id="16" name="Text 12"/>
          <p:cNvSpPr/>
          <p:nvPr/>
        </p:nvSpPr>
        <p:spPr>
          <a:xfrm>
            <a:off x="7095053" y="5942290"/>
            <a:ext cx="4097774" cy="1333024"/>
          </a:xfrm>
          <a:prstGeom prst="rect">
            <a:avLst/>
          </a:prstGeom>
          <a:noFill/>
          <a:ln/>
        </p:spPr>
        <p:txBody>
          <a:bodyPr wrap="square" rtlCol="0" anchor="t"/>
          <a:lstStyle/>
          <a:p>
            <a:pPr algn="ctr" indent="0" marL="0">
              <a:lnSpc>
                <a:spcPts val="2624"/>
              </a:lnSpc>
              <a:buNone/>
            </a:pPr>
            <a:r>
              <a:rPr lang="en-US" sz="1750" dirty="0">
                <a:solidFill>
                  <a:srgbClr val="404155"/>
                </a:solidFill>
                <a:latin typeface="Nobile" pitchFamily="34" charset="0"/>
                <a:ea typeface="Nobile" pitchFamily="34" charset="-122"/>
                <a:cs typeface="Nobile" pitchFamily="34" charset="-120"/>
              </a:rPr>
              <a:t>Utilize agile development methodologies to iterate on features and ensure a smooth development lifecycle.</a:t>
            </a:r>
            <a:endParaRPr lang="en-US" sz="1750" dirty="0"/>
          </a:p>
        </p:txBody>
      </p:sp>
      <p:sp>
        <p:nvSpPr>
          <p:cNvPr id="17" name="Shape 13"/>
          <p:cNvSpPr/>
          <p:nvPr/>
        </p:nvSpPr>
        <p:spPr>
          <a:xfrm>
            <a:off x="11503878" y="3684449"/>
            <a:ext cx="44410" cy="777597"/>
          </a:xfrm>
          <a:prstGeom prst="roundRect">
            <a:avLst>
              <a:gd name="adj" fmla="val 225151"/>
            </a:avLst>
          </a:prstGeom>
          <a:solidFill>
            <a:srgbClr val="6280FF"/>
          </a:solidFill>
          <a:ln/>
        </p:spPr>
      </p:sp>
      <p:sp>
        <p:nvSpPr>
          <p:cNvPr id="18" name="Shape 14"/>
          <p:cNvSpPr/>
          <p:nvPr/>
        </p:nvSpPr>
        <p:spPr>
          <a:xfrm>
            <a:off x="11276171" y="4212015"/>
            <a:ext cx="499943" cy="499943"/>
          </a:xfrm>
          <a:prstGeom prst="roundRect">
            <a:avLst>
              <a:gd name="adj" fmla="val 20000"/>
            </a:avLst>
          </a:prstGeom>
          <a:solidFill>
            <a:srgbClr val="4967E9"/>
          </a:solidFill>
          <a:ln w="7620">
            <a:solidFill>
              <a:srgbClr val="6280FF"/>
            </a:solidFill>
            <a:prstDash val="solid"/>
          </a:ln>
        </p:spPr>
      </p:sp>
      <p:sp>
        <p:nvSpPr>
          <p:cNvPr id="19" name="Text 15"/>
          <p:cNvSpPr/>
          <p:nvPr/>
        </p:nvSpPr>
        <p:spPr>
          <a:xfrm>
            <a:off x="11432500" y="4295358"/>
            <a:ext cx="187166" cy="333256"/>
          </a:xfrm>
          <a:prstGeom prst="rect">
            <a:avLst/>
          </a:prstGeom>
          <a:noFill/>
          <a:ln/>
        </p:spPr>
        <p:txBody>
          <a:bodyPr wrap="none" rtlCol="0" anchor="t"/>
          <a:lstStyle/>
          <a:p>
            <a:pPr algn="ctr" indent="0" marL="0">
              <a:lnSpc>
                <a:spcPts val="2624"/>
              </a:lnSpc>
              <a:buNone/>
            </a:pPr>
            <a:r>
              <a:rPr lang="en-US" sz="2624" dirty="0">
                <a:solidFill>
                  <a:srgbClr val="FFFFFF"/>
                </a:solidFill>
                <a:latin typeface="Corben" pitchFamily="34" charset="0"/>
                <a:ea typeface="Corben" pitchFamily="34" charset="-122"/>
                <a:cs typeface="Corben" pitchFamily="34" charset="-120"/>
              </a:rPr>
              <a:t>3</a:t>
            </a:r>
            <a:endParaRPr lang="en-US" sz="2624" dirty="0"/>
          </a:p>
        </p:txBody>
      </p:sp>
      <p:sp>
        <p:nvSpPr>
          <p:cNvPr id="20" name="Text 16"/>
          <p:cNvSpPr/>
          <p:nvPr/>
        </p:nvSpPr>
        <p:spPr>
          <a:xfrm>
            <a:off x="10137338" y="1981914"/>
            <a:ext cx="2777490" cy="347186"/>
          </a:xfrm>
          <a:prstGeom prst="rect">
            <a:avLst/>
          </a:prstGeom>
          <a:noFill/>
          <a:ln/>
        </p:spPr>
        <p:txBody>
          <a:bodyPr wrap="none" rtlCol="0" anchor="t"/>
          <a:lstStyle/>
          <a:p>
            <a:pPr algn="ctr" indent="0" marL="0">
              <a:lnSpc>
                <a:spcPts val="2734"/>
              </a:lnSpc>
              <a:buNone/>
            </a:pPr>
            <a:r>
              <a:rPr lang="en-US" sz="2187" dirty="0">
                <a:solidFill>
                  <a:srgbClr val="404155"/>
                </a:solidFill>
                <a:latin typeface="Corben" pitchFamily="34" charset="0"/>
                <a:ea typeface="Corben" pitchFamily="34" charset="-122"/>
                <a:cs typeface="Corben" pitchFamily="34" charset="-120"/>
              </a:rPr>
              <a:t>Code Quality</a:t>
            </a:r>
            <a:endParaRPr lang="en-US" sz="2187" dirty="0"/>
          </a:p>
        </p:txBody>
      </p:sp>
      <p:sp>
        <p:nvSpPr>
          <p:cNvPr id="21" name="Text 17"/>
          <p:cNvSpPr/>
          <p:nvPr/>
        </p:nvSpPr>
        <p:spPr>
          <a:xfrm>
            <a:off x="9477256" y="2462332"/>
            <a:ext cx="4097774" cy="999768"/>
          </a:xfrm>
          <a:prstGeom prst="rect">
            <a:avLst/>
          </a:prstGeom>
          <a:noFill/>
          <a:ln/>
        </p:spPr>
        <p:txBody>
          <a:bodyPr wrap="square" rtlCol="0" anchor="t"/>
          <a:lstStyle/>
          <a:p>
            <a:pPr algn="ctr" indent="0" marL="0">
              <a:lnSpc>
                <a:spcPts val="2624"/>
              </a:lnSpc>
              <a:buNone/>
            </a:pPr>
            <a:r>
              <a:rPr lang="en-US" sz="1750" dirty="0">
                <a:solidFill>
                  <a:srgbClr val="404155"/>
                </a:solidFill>
                <a:latin typeface="Nobile" pitchFamily="34" charset="0"/>
                <a:ea typeface="Nobile" pitchFamily="34" charset="-122"/>
                <a:cs typeface="Nobile" pitchFamily="34" charset="-120"/>
              </a:rPr>
              <a:t>Implement code reviews, automated testing, and continuous integration to maintain high code quality.</a:t>
            </a:r>
            <a:endParaRPr lang="en-US" sz="1750" dirty="0"/>
          </a:p>
        </p:txBody>
      </p:sp>
      <p:pic>
        <p:nvPicPr>
          <p:cNvPr id="2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oundRect">
            <a:avLst>
              <a:gd name="adj" fmla="val 2430"/>
            </a:avLst>
          </a:prstGeom>
          <a:solidFill>
            <a:srgbClr val="FFFFFF">
              <a:alpha val="85000"/>
            </a:srgbClr>
          </a:solidFill>
          <a:ln/>
        </p:spPr>
      </p:sp>
      <p:sp>
        <p:nvSpPr>
          <p:cNvPr id="6" name="Text 2"/>
          <p:cNvSpPr/>
          <p:nvPr/>
        </p:nvSpPr>
        <p:spPr>
          <a:xfrm>
            <a:off x="2037993" y="934760"/>
            <a:ext cx="8264962" cy="694373"/>
          </a:xfrm>
          <a:prstGeom prst="rect">
            <a:avLst/>
          </a:prstGeom>
          <a:noFill/>
          <a:ln/>
        </p:spPr>
        <p:txBody>
          <a:bodyPr wrap="none" rtlCol="0" anchor="t"/>
          <a:lstStyle/>
          <a:p>
            <a:pPr indent="0" marL="0">
              <a:lnSpc>
                <a:spcPts val="5468"/>
              </a:lnSpc>
              <a:buNone/>
            </a:pPr>
            <a:r>
              <a:rPr lang="en-US" sz="4374" dirty="0">
                <a:solidFill>
                  <a:srgbClr val="1B1B27"/>
                </a:solidFill>
                <a:latin typeface="Corben" pitchFamily="34" charset="0"/>
                <a:ea typeface="Corben" pitchFamily="34" charset="-122"/>
                <a:cs typeface="Corben" pitchFamily="34" charset="-120"/>
              </a:rPr>
              <a:t>Implementation of Key Features</a:t>
            </a:r>
            <a:endParaRPr lang="en-US" sz="4374" dirty="0"/>
          </a:p>
        </p:txBody>
      </p:sp>
      <p:pic>
        <p:nvPicPr>
          <p:cNvPr id="7" name="Image 2" descr="preencoded.png">    </p:cNvPr>
          <p:cNvPicPr>
            <a:picLocks noChangeAspect="1"/>
          </p:cNvPicPr>
          <p:nvPr/>
        </p:nvPicPr>
        <p:blipFill>
          <a:blip r:embed="rId3"/>
          <a:stretch>
            <a:fillRect/>
          </a:stretch>
        </p:blipFill>
        <p:spPr>
          <a:xfrm>
            <a:off x="2037993" y="1962388"/>
            <a:ext cx="1110972" cy="1777484"/>
          </a:xfrm>
          <a:prstGeom prst="rect">
            <a:avLst/>
          </a:prstGeom>
        </p:spPr>
      </p:pic>
      <p:sp>
        <p:nvSpPr>
          <p:cNvPr id="8" name="Text 3"/>
          <p:cNvSpPr/>
          <p:nvPr/>
        </p:nvSpPr>
        <p:spPr>
          <a:xfrm>
            <a:off x="3482221" y="2184559"/>
            <a:ext cx="2777490" cy="347186"/>
          </a:xfrm>
          <a:prstGeom prst="rect">
            <a:avLst/>
          </a:prstGeom>
          <a:noFill/>
          <a:ln/>
        </p:spPr>
        <p:txBody>
          <a:bodyPr wrap="none" rtlCol="0" anchor="t"/>
          <a:lstStyle/>
          <a:p>
            <a:pPr algn="l" indent="0" marL="0">
              <a:lnSpc>
                <a:spcPts val="2734"/>
              </a:lnSpc>
              <a:buNone/>
            </a:pPr>
            <a:r>
              <a:rPr lang="en-US" sz="2187" dirty="0">
                <a:solidFill>
                  <a:srgbClr val="404155"/>
                </a:solidFill>
                <a:latin typeface="Corben" pitchFamily="34" charset="0"/>
                <a:ea typeface="Corben" pitchFamily="34" charset="-122"/>
                <a:cs typeface="Corben" pitchFamily="34" charset="-120"/>
              </a:rPr>
              <a:t>Employee Profiles</a:t>
            </a:r>
            <a:endParaRPr lang="en-US" sz="2187" dirty="0"/>
          </a:p>
        </p:txBody>
      </p:sp>
      <p:sp>
        <p:nvSpPr>
          <p:cNvPr id="9" name="Text 4"/>
          <p:cNvSpPr/>
          <p:nvPr/>
        </p:nvSpPr>
        <p:spPr>
          <a:xfrm>
            <a:off x="3482221" y="2664976"/>
            <a:ext cx="9110186" cy="666512"/>
          </a:xfrm>
          <a:prstGeom prst="rect">
            <a:avLst/>
          </a:prstGeom>
          <a:noFill/>
          <a:ln/>
        </p:spPr>
        <p:txBody>
          <a:bodyPr wrap="square" rtlCol="0" anchor="t"/>
          <a:lstStyle/>
          <a:p>
            <a:pPr algn="l" indent="0" marL="0">
              <a:lnSpc>
                <a:spcPts val="2624"/>
              </a:lnSpc>
              <a:buNone/>
            </a:pPr>
            <a:r>
              <a:rPr lang="en-US" sz="1750" dirty="0">
                <a:solidFill>
                  <a:srgbClr val="404155"/>
                </a:solidFill>
                <a:latin typeface="Nobile" pitchFamily="34" charset="0"/>
                <a:ea typeface="Nobile" pitchFamily="34" charset="-122"/>
                <a:cs typeface="Nobile" pitchFamily="34" charset="-120"/>
              </a:rPr>
              <a:t>Create a comprehensive employee profile system with details about personal information, job roles, and employment history.</a:t>
            </a:r>
            <a:endParaRPr lang="en-US" sz="1750" dirty="0"/>
          </a:p>
        </p:txBody>
      </p:sp>
      <p:pic>
        <p:nvPicPr>
          <p:cNvPr id="10" name="Image 3" descr="preencoded.png">    </p:cNvPr>
          <p:cNvPicPr>
            <a:picLocks noChangeAspect="1"/>
          </p:cNvPicPr>
          <p:nvPr/>
        </p:nvPicPr>
        <p:blipFill>
          <a:blip r:embed="rId4"/>
          <a:stretch>
            <a:fillRect/>
          </a:stretch>
        </p:blipFill>
        <p:spPr>
          <a:xfrm>
            <a:off x="2037993" y="3739872"/>
            <a:ext cx="1110972" cy="1777484"/>
          </a:xfrm>
          <a:prstGeom prst="rect">
            <a:avLst/>
          </a:prstGeom>
        </p:spPr>
      </p:pic>
      <p:sp>
        <p:nvSpPr>
          <p:cNvPr id="11" name="Text 5"/>
          <p:cNvSpPr/>
          <p:nvPr/>
        </p:nvSpPr>
        <p:spPr>
          <a:xfrm>
            <a:off x="3482221" y="3962043"/>
            <a:ext cx="2777490" cy="347186"/>
          </a:xfrm>
          <a:prstGeom prst="rect">
            <a:avLst/>
          </a:prstGeom>
          <a:noFill/>
          <a:ln/>
        </p:spPr>
        <p:txBody>
          <a:bodyPr wrap="none" rtlCol="0" anchor="t"/>
          <a:lstStyle/>
          <a:p>
            <a:pPr algn="l" indent="0" marL="0">
              <a:lnSpc>
                <a:spcPts val="2734"/>
              </a:lnSpc>
              <a:buNone/>
            </a:pPr>
            <a:r>
              <a:rPr lang="en-US" sz="2187" dirty="0">
                <a:solidFill>
                  <a:srgbClr val="404155"/>
                </a:solidFill>
                <a:latin typeface="Corben" pitchFamily="34" charset="0"/>
                <a:ea typeface="Corben" pitchFamily="34" charset="-122"/>
                <a:cs typeface="Corben" pitchFamily="34" charset="-120"/>
              </a:rPr>
              <a:t>Job Postings</a:t>
            </a:r>
            <a:endParaRPr lang="en-US" sz="2187" dirty="0"/>
          </a:p>
        </p:txBody>
      </p:sp>
      <p:sp>
        <p:nvSpPr>
          <p:cNvPr id="12" name="Text 6"/>
          <p:cNvSpPr/>
          <p:nvPr/>
        </p:nvSpPr>
        <p:spPr>
          <a:xfrm>
            <a:off x="3482221" y="4442460"/>
            <a:ext cx="9110186" cy="666512"/>
          </a:xfrm>
          <a:prstGeom prst="rect">
            <a:avLst/>
          </a:prstGeom>
          <a:noFill/>
          <a:ln/>
        </p:spPr>
        <p:txBody>
          <a:bodyPr wrap="square" rtlCol="0" anchor="t"/>
          <a:lstStyle/>
          <a:p>
            <a:pPr algn="l" indent="0" marL="0">
              <a:lnSpc>
                <a:spcPts val="2624"/>
              </a:lnSpc>
              <a:buNone/>
            </a:pPr>
            <a:r>
              <a:rPr lang="en-US" sz="1750" dirty="0">
                <a:solidFill>
                  <a:srgbClr val="404155"/>
                </a:solidFill>
                <a:latin typeface="Nobile" pitchFamily="34" charset="0"/>
                <a:ea typeface="Nobile" pitchFamily="34" charset="-122"/>
                <a:cs typeface="Nobile" pitchFamily="34" charset="-120"/>
              </a:rPr>
              <a:t>Develop a robust job posting platform that allows for easy application submission and tracking.</a:t>
            </a:r>
            <a:endParaRPr lang="en-US" sz="1750" dirty="0"/>
          </a:p>
        </p:txBody>
      </p:sp>
      <p:pic>
        <p:nvPicPr>
          <p:cNvPr id="13" name="Image 4" descr="preencoded.png">    </p:cNvPr>
          <p:cNvPicPr>
            <a:picLocks noChangeAspect="1"/>
          </p:cNvPicPr>
          <p:nvPr/>
        </p:nvPicPr>
        <p:blipFill>
          <a:blip r:embed="rId5"/>
          <a:stretch>
            <a:fillRect/>
          </a:stretch>
        </p:blipFill>
        <p:spPr>
          <a:xfrm>
            <a:off x="2037993" y="5517356"/>
            <a:ext cx="1110972" cy="1777484"/>
          </a:xfrm>
          <a:prstGeom prst="rect">
            <a:avLst/>
          </a:prstGeom>
        </p:spPr>
      </p:pic>
      <p:sp>
        <p:nvSpPr>
          <p:cNvPr id="14" name="Text 7"/>
          <p:cNvSpPr/>
          <p:nvPr/>
        </p:nvSpPr>
        <p:spPr>
          <a:xfrm>
            <a:off x="3482221" y="5739527"/>
            <a:ext cx="3322320" cy="347186"/>
          </a:xfrm>
          <a:prstGeom prst="rect">
            <a:avLst/>
          </a:prstGeom>
          <a:noFill/>
          <a:ln/>
        </p:spPr>
        <p:txBody>
          <a:bodyPr wrap="none" rtlCol="0" anchor="t"/>
          <a:lstStyle/>
          <a:p>
            <a:pPr algn="l" indent="0" marL="0">
              <a:lnSpc>
                <a:spcPts val="2734"/>
              </a:lnSpc>
              <a:buNone/>
            </a:pPr>
            <a:r>
              <a:rPr lang="en-US" sz="2187" dirty="0">
                <a:solidFill>
                  <a:srgbClr val="404155"/>
                </a:solidFill>
                <a:latin typeface="Corben" pitchFamily="34" charset="0"/>
                <a:ea typeface="Corben" pitchFamily="34" charset="-122"/>
                <a:cs typeface="Corben" pitchFamily="34" charset="-120"/>
              </a:rPr>
              <a:t>Performance Evaluations</a:t>
            </a:r>
            <a:endParaRPr lang="en-US" sz="2187" dirty="0"/>
          </a:p>
        </p:txBody>
      </p:sp>
      <p:sp>
        <p:nvSpPr>
          <p:cNvPr id="15" name="Text 8"/>
          <p:cNvSpPr/>
          <p:nvPr/>
        </p:nvSpPr>
        <p:spPr>
          <a:xfrm>
            <a:off x="3482221" y="6219944"/>
            <a:ext cx="9110186" cy="666512"/>
          </a:xfrm>
          <a:prstGeom prst="rect">
            <a:avLst/>
          </a:prstGeom>
          <a:noFill/>
          <a:ln/>
        </p:spPr>
        <p:txBody>
          <a:bodyPr wrap="square" rtlCol="0" anchor="t"/>
          <a:lstStyle/>
          <a:p>
            <a:pPr algn="l" indent="0" marL="0">
              <a:lnSpc>
                <a:spcPts val="2624"/>
              </a:lnSpc>
              <a:buNone/>
            </a:pPr>
            <a:r>
              <a:rPr lang="en-US" sz="1750" dirty="0">
                <a:solidFill>
                  <a:srgbClr val="404155"/>
                </a:solidFill>
                <a:latin typeface="Nobile" pitchFamily="34" charset="0"/>
                <a:ea typeface="Nobile" pitchFamily="34" charset="-122"/>
                <a:cs typeface="Nobile" pitchFamily="34" charset="-120"/>
              </a:rPr>
              <a:t>Implement a system for performance reviews, goal setting, and feedback, allowing for performance tracking and employee growth.</a:t>
            </a:r>
            <a:endParaRPr lang="en-US" sz="1750" dirty="0"/>
          </a:p>
        </p:txBody>
      </p:sp>
      <p:pic>
        <p:nvPicPr>
          <p:cNvPr id="16" name="Image 5" descr="preencoded.png">
            <a:hlinkClick r:id="rId7" tooltip=""/>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oundRect">
            <a:avLst>
              <a:gd name="adj" fmla="val 2430"/>
            </a:avLst>
          </a:prstGeom>
          <a:solidFill>
            <a:srgbClr val="F9F9FF">
              <a:alpha val="85000"/>
            </a:srgbClr>
          </a:solidFill>
          <a:ln/>
        </p:spPr>
      </p:sp>
      <p:sp>
        <p:nvSpPr>
          <p:cNvPr id="6" name="Text 2"/>
          <p:cNvSpPr/>
          <p:nvPr/>
        </p:nvSpPr>
        <p:spPr>
          <a:xfrm>
            <a:off x="2037993" y="1696879"/>
            <a:ext cx="5554980" cy="694373"/>
          </a:xfrm>
          <a:prstGeom prst="rect">
            <a:avLst/>
          </a:prstGeom>
          <a:noFill/>
          <a:ln/>
        </p:spPr>
        <p:txBody>
          <a:bodyPr wrap="none" rtlCol="0" anchor="t"/>
          <a:lstStyle/>
          <a:p>
            <a:pPr indent="0" marL="0">
              <a:lnSpc>
                <a:spcPts val="5468"/>
              </a:lnSpc>
              <a:buNone/>
            </a:pPr>
            <a:r>
              <a:rPr lang="en-US" sz="4374" u="sng" dirty="0">
                <a:solidFill>
                  <a:srgbClr val="1B1B27"/>
                </a:solidFill>
                <a:latin typeface="Corben" pitchFamily="34" charset="0"/>
                <a:ea typeface="Corben" pitchFamily="34" charset="-122"/>
                <a:cs typeface="Corben" pitchFamily="34" charset="-120"/>
              </a:rPr>
              <a:t>Thorough Testing</a:t>
            </a:r>
            <a:endParaRPr lang="en-US" sz="4374" dirty="0"/>
          </a:p>
        </p:txBody>
      </p:sp>
      <p:sp>
        <p:nvSpPr>
          <p:cNvPr id="7" name="Shape 3"/>
          <p:cNvSpPr/>
          <p:nvPr/>
        </p:nvSpPr>
        <p:spPr>
          <a:xfrm>
            <a:off x="2037993" y="2724507"/>
            <a:ext cx="10554414" cy="3808095"/>
          </a:xfrm>
          <a:prstGeom prst="roundRect">
            <a:avLst>
              <a:gd name="adj" fmla="val 2626"/>
            </a:avLst>
          </a:prstGeom>
          <a:noFill/>
          <a:ln w="7620">
            <a:solidFill>
              <a:srgbClr val="000000">
                <a:alpha val="8000"/>
              </a:srgbClr>
            </a:solidFill>
            <a:prstDash val="solid"/>
          </a:ln>
        </p:spPr>
      </p:sp>
      <p:sp>
        <p:nvSpPr>
          <p:cNvPr id="8" name="Shape 4"/>
          <p:cNvSpPr/>
          <p:nvPr/>
        </p:nvSpPr>
        <p:spPr>
          <a:xfrm>
            <a:off x="2045613" y="2732127"/>
            <a:ext cx="10539174" cy="948214"/>
          </a:xfrm>
          <a:prstGeom prst="rect">
            <a:avLst/>
          </a:prstGeom>
          <a:solidFill>
            <a:srgbClr val="FFFFFF">
              <a:alpha val="4000"/>
            </a:srgbClr>
          </a:solidFill>
          <a:ln/>
        </p:spPr>
      </p:sp>
      <p:sp>
        <p:nvSpPr>
          <p:cNvPr id="9" name="Text 5"/>
          <p:cNvSpPr/>
          <p:nvPr/>
        </p:nvSpPr>
        <p:spPr>
          <a:xfrm>
            <a:off x="2267783" y="2872978"/>
            <a:ext cx="4821436" cy="333256"/>
          </a:xfrm>
          <a:prstGeom prst="rect">
            <a:avLst/>
          </a:prstGeom>
          <a:noFill/>
          <a:ln/>
        </p:spPr>
        <p:txBody>
          <a:bodyPr wrap="none" rtlCol="0" anchor="t"/>
          <a:lstStyle/>
          <a:p>
            <a:pPr indent="0" marL="0">
              <a:lnSpc>
                <a:spcPts val="2624"/>
              </a:lnSpc>
              <a:buNone/>
            </a:pPr>
            <a:r>
              <a:rPr lang="en-US" sz="1750" dirty="0">
                <a:solidFill>
                  <a:srgbClr val="404155"/>
                </a:solidFill>
                <a:latin typeface="Nobile" pitchFamily="34" charset="0"/>
                <a:ea typeface="Nobile" pitchFamily="34" charset="-122"/>
                <a:cs typeface="Nobile" pitchFamily="34" charset="-120"/>
              </a:rPr>
              <a:t>Functional Testing</a:t>
            </a:r>
            <a:endParaRPr lang="en-US" sz="1750" dirty="0"/>
          </a:p>
        </p:txBody>
      </p:sp>
      <p:sp>
        <p:nvSpPr>
          <p:cNvPr id="10" name="Text 6"/>
          <p:cNvSpPr/>
          <p:nvPr/>
        </p:nvSpPr>
        <p:spPr>
          <a:xfrm>
            <a:off x="7541181" y="2872978"/>
            <a:ext cx="4821436" cy="666512"/>
          </a:xfrm>
          <a:prstGeom prst="rect">
            <a:avLst/>
          </a:prstGeom>
          <a:noFill/>
          <a:ln/>
        </p:spPr>
        <p:txBody>
          <a:bodyPr wrap="square" rtlCol="0" anchor="t"/>
          <a:lstStyle/>
          <a:p>
            <a:pPr indent="0" marL="0">
              <a:lnSpc>
                <a:spcPts val="2624"/>
              </a:lnSpc>
              <a:buNone/>
            </a:pPr>
            <a:r>
              <a:rPr lang="en-US" sz="1750" dirty="0">
                <a:solidFill>
                  <a:srgbClr val="404155"/>
                </a:solidFill>
                <a:latin typeface="Nobile" pitchFamily="34" charset="0"/>
                <a:ea typeface="Nobile" pitchFamily="34" charset="-122"/>
                <a:cs typeface="Nobile" pitchFamily="34" charset="-120"/>
              </a:rPr>
              <a:t>Verify that the system meets all functional requirements.</a:t>
            </a:r>
            <a:endParaRPr lang="en-US" sz="1750" dirty="0"/>
          </a:p>
        </p:txBody>
      </p:sp>
      <p:sp>
        <p:nvSpPr>
          <p:cNvPr id="11" name="Shape 7"/>
          <p:cNvSpPr/>
          <p:nvPr/>
        </p:nvSpPr>
        <p:spPr>
          <a:xfrm>
            <a:off x="2045613" y="3680341"/>
            <a:ext cx="10539174" cy="948214"/>
          </a:xfrm>
          <a:prstGeom prst="rect">
            <a:avLst/>
          </a:prstGeom>
          <a:solidFill>
            <a:srgbClr val="000000">
              <a:alpha val="4000"/>
            </a:srgbClr>
          </a:solidFill>
          <a:ln/>
        </p:spPr>
      </p:sp>
      <p:sp>
        <p:nvSpPr>
          <p:cNvPr id="12" name="Text 8"/>
          <p:cNvSpPr/>
          <p:nvPr/>
        </p:nvSpPr>
        <p:spPr>
          <a:xfrm>
            <a:off x="2267783" y="3821192"/>
            <a:ext cx="4821436" cy="333256"/>
          </a:xfrm>
          <a:prstGeom prst="rect">
            <a:avLst/>
          </a:prstGeom>
          <a:noFill/>
          <a:ln/>
        </p:spPr>
        <p:txBody>
          <a:bodyPr wrap="none" rtlCol="0" anchor="t"/>
          <a:lstStyle/>
          <a:p>
            <a:pPr indent="0" marL="0">
              <a:lnSpc>
                <a:spcPts val="2624"/>
              </a:lnSpc>
              <a:buNone/>
            </a:pPr>
            <a:r>
              <a:rPr lang="en-US" sz="1750" dirty="0">
                <a:solidFill>
                  <a:srgbClr val="404155"/>
                </a:solidFill>
                <a:latin typeface="Nobile" pitchFamily="34" charset="0"/>
                <a:ea typeface="Nobile" pitchFamily="34" charset="-122"/>
                <a:cs typeface="Nobile" pitchFamily="34" charset="-120"/>
              </a:rPr>
              <a:t>Performance Testing</a:t>
            </a:r>
            <a:endParaRPr lang="en-US" sz="1750" dirty="0"/>
          </a:p>
        </p:txBody>
      </p:sp>
      <p:sp>
        <p:nvSpPr>
          <p:cNvPr id="13" name="Text 9"/>
          <p:cNvSpPr/>
          <p:nvPr/>
        </p:nvSpPr>
        <p:spPr>
          <a:xfrm>
            <a:off x="7541181" y="3821192"/>
            <a:ext cx="4821436" cy="666512"/>
          </a:xfrm>
          <a:prstGeom prst="rect">
            <a:avLst/>
          </a:prstGeom>
          <a:noFill/>
          <a:ln/>
        </p:spPr>
        <p:txBody>
          <a:bodyPr wrap="square" rtlCol="0" anchor="t"/>
          <a:lstStyle/>
          <a:p>
            <a:pPr indent="0" marL="0">
              <a:lnSpc>
                <a:spcPts val="2624"/>
              </a:lnSpc>
              <a:buNone/>
            </a:pPr>
            <a:r>
              <a:rPr lang="en-US" sz="1750" dirty="0">
                <a:solidFill>
                  <a:srgbClr val="404155"/>
                </a:solidFill>
                <a:latin typeface="Nobile" pitchFamily="34" charset="0"/>
                <a:ea typeface="Nobile" pitchFamily="34" charset="-122"/>
                <a:cs typeface="Nobile" pitchFamily="34" charset="-120"/>
              </a:rPr>
              <a:t>Assess the system's ability to handle expected workloads and user traffic.</a:t>
            </a:r>
            <a:endParaRPr lang="en-US" sz="1750" dirty="0"/>
          </a:p>
        </p:txBody>
      </p:sp>
      <p:sp>
        <p:nvSpPr>
          <p:cNvPr id="14" name="Shape 10"/>
          <p:cNvSpPr/>
          <p:nvPr/>
        </p:nvSpPr>
        <p:spPr>
          <a:xfrm>
            <a:off x="2045613" y="4628555"/>
            <a:ext cx="10539174" cy="948214"/>
          </a:xfrm>
          <a:prstGeom prst="rect">
            <a:avLst/>
          </a:prstGeom>
          <a:solidFill>
            <a:srgbClr val="FFFFFF">
              <a:alpha val="4000"/>
            </a:srgbClr>
          </a:solidFill>
          <a:ln/>
        </p:spPr>
      </p:sp>
      <p:sp>
        <p:nvSpPr>
          <p:cNvPr id="15" name="Text 11"/>
          <p:cNvSpPr/>
          <p:nvPr/>
        </p:nvSpPr>
        <p:spPr>
          <a:xfrm>
            <a:off x="2267783" y="4769406"/>
            <a:ext cx="4821436" cy="333256"/>
          </a:xfrm>
          <a:prstGeom prst="rect">
            <a:avLst/>
          </a:prstGeom>
          <a:noFill/>
          <a:ln/>
        </p:spPr>
        <p:txBody>
          <a:bodyPr wrap="none" rtlCol="0" anchor="t"/>
          <a:lstStyle/>
          <a:p>
            <a:pPr indent="0" marL="0">
              <a:lnSpc>
                <a:spcPts val="2624"/>
              </a:lnSpc>
              <a:buNone/>
            </a:pPr>
            <a:r>
              <a:rPr lang="en-US" sz="1750" dirty="0">
                <a:solidFill>
                  <a:srgbClr val="404155"/>
                </a:solidFill>
                <a:latin typeface="Nobile" pitchFamily="34" charset="0"/>
                <a:ea typeface="Nobile" pitchFamily="34" charset="-122"/>
                <a:cs typeface="Nobile" pitchFamily="34" charset="-120"/>
              </a:rPr>
              <a:t>Security Testing</a:t>
            </a:r>
            <a:endParaRPr lang="en-US" sz="1750" dirty="0"/>
          </a:p>
        </p:txBody>
      </p:sp>
      <p:sp>
        <p:nvSpPr>
          <p:cNvPr id="16" name="Text 12"/>
          <p:cNvSpPr/>
          <p:nvPr/>
        </p:nvSpPr>
        <p:spPr>
          <a:xfrm>
            <a:off x="7541181" y="4769406"/>
            <a:ext cx="4821436" cy="666512"/>
          </a:xfrm>
          <a:prstGeom prst="rect">
            <a:avLst/>
          </a:prstGeom>
          <a:noFill/>
          <a:ln/>
        </p:spPr>
        <p:txBody>
          <a:bodyPr wrap="square" rtlCol="0" anchor="t"/>
          <a:lstStyle/>
          <a:p>
            <a:pPr indent="0" marL="0">
              <a:lnSpc>
                <a:spcPts val="2624"/>
              </a:lnSpc>
              <a:buNone/>
            </a:pPr>
            <a:r>
              <a:rPr lang="en-US" sz="1750" dirty="0">
                <a:solidFill>
                  <a:srgbClr val="404155"/>
                </a:solidFill>
                <a:latin typeface="Nobile" pitchFamily="34" charset="0"/>
                <a:ea typeface="Nobile" pitchFamily="34" charset="-122"/>
                <a:cs typeface="Nobile" pitchFamily="34" charset="-120"/>
              </a:rPr>
              <a:t>Ensure the system is secure against potential vulnerabilities and threats.</a:t>
            </a:r>
            <a:endParaRPr lang="en-US" sz="1750" dirty="0"/>
          </a:p>
        </p:txBody>
      </p:sp>
      <p:sp>
        <p:nvSpPr>
          <p:cNvPr id="17" name="Shape 13"/>
          <p:cNvSpPr/>
          <p:nvPr/>
        </p:nvSpPr>
        <p:spPr>
          <a:xfrm>
            <a:off x="2045613" y="5576768"/>
            <a:ext cx="10539174" cy="948214"/>
          </a:xfrm>
          <a:prstGeom prst="rect">
            <a:avLst/>
          </a:prstGeom>
          <a:solidFill>
            <a:srgbClr val="000000">
              <a:alpha val="4000"/>
            </a:srgbClr>
          </a:solidFill>
          <a:ln/>
        </p:spPr>
      </p:sp>
      <p:sp>
        <p:nvSpPr>
          <p:cNvPr id="18" name="Text 14"/>
          <p:cNvSpPr/>
          <p:nvPr/>
        </p:nvSpPr>
        <p:spPr>
          <a:xfrm>
            <a:off x="2267783" y="5717619"/>
            <a:ext cx="4821436" cy="333256"/>
          </a:xfrm>
          <a:prstGeom prst="rect">
            <a:avLst/>
          </a:prstGeom>
          <a:noFill/>
          <a:ln/>
        </p:spPr>
        <p:txBody>
          <a:bodyPr wrap="none" rtlCol="0" anchor="t"/>
          <a:lstStyle/>
          <a:p>
            <a:pPr indent="0" marL="0">
              <a:lnSpc>
                <a:spcPts val="2624"/>
              </a:lnSpc>
              <a:buNone/>
            </a:pPr>
            <a:r>
              <a:rPr lang="en-US" sz="1750" dirty="0">
                <a:solidFill>
                  <a:srgbClr val="404155"/>
                </a:solidFill>
                <a:latin typeface="Nobile" pitchFamily="34" charset="0"/>
                <a:ea typeface="Nobile" pitchFamily="34" charset="-122"/>
                <a:cs typeface="Nobile" pitchFamily="34" charset="-120"/>
              </a:rPr>
              <a:t>Usability Testing</a:t>
            </a:r>
            <a:endParaRPr lang="en-US" sz="1750" dirty="0"/>
          </a:p>
        </p:txBody>
      </p:sp>
      <p:sp>
        <p:nvSpPr>
          <p:cNvPr id="19" name="Text 15"/>
          <p:cNvSpPr/>
          <p:nvPr/>
        </p:nvSpPr>
        <p:spPr>
          <a:xfrm>
            <a:off x="7541181" y="5717619"/>
            <a:ext cx="4821436" cy="666512"/>
          </a:xfrm>
          <a:prstGeom prst="rect">
            <a:avLst/>
          </a:prstGeom>
          <a:noFill/>
          <a:ln/>
        </p:spPr>
        <p:txBody>
          <a:bodyPr wrap="square" rtlCol="0" anchor="t"/>
          <a:lstStyle/>
          <a:p>
            <a:pPr indent="0" marL="0">
              <a:lnSpc>
                <a:spcPts val="2624"/>
              </a:lnSpc>
              <a:buNone/>
            </a:pPr>
            <a:r>
              <a:rPr lang="en-US" sz="1750" dirty="0">
                <a:solidFill>
                  <a:srgbClr val="404155"/>
                </a:solidFill>
                <a:latin typeface="Nobile" pitchFamily="34" charset="0"/>
                <a:ea typeface="Nobile" pitchFamily="34" charset="-122"/>
                <a:cs typeface="Nobile" pitchFamily="34" charset="-120"/>
              </a:rPr>
              <a:t>Evaluate the user experience and ensure the system is easy to navigate and use.</a:t>
            </a:r>
            <a:endParaRPr lang="en-US" sz="1750" dirty="0"/>
          </a:p>
        </p:txBody>
      </p:sp>
      <p:pic>
        <p:nvPicPr>
          <p:cNvPr id="20"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sp>
        <p:nvSpPr>
          <p:cNvPr id="4" name="Text 1"/>
          <p:cNvSpPr/>
          <p:nvPr/>
        </p:nvSpPr>
        <p:spPr>
          <a:xfrm>
            <a:off x="2037993" y="2083237"/>
            <a:ext cx="7035046" cy="694373"/>
          </a:xfrm>
          <a:prstGeom prst="rect">
            <a:avLst/>
          </a:prstGeom>
          <a:noFill/>
          <a:ln/>
        </p:spPr>
        <p:txBody>
          <a:bodyPr wrap="none" rtlCol="0" anchor="t"/>
          <a:lstStyle/>
          <a:p>
            <a:pPr indent="0" marL="0">
              <a:lnSpc>
                <a:spcPts val="5468"/>
              </a:lnSpc>
              <a:buNone/>
            </a:pPr>
            <a:r>
              <a:rPr lang="en-US" sz="4374" dirty="0">
                <a:solidFill>
                  <a:srgbClr val="1B1B27"/>
                </a:solidFill>
                <a:latin typeface="Corben" pitchFamily="34" charset="0"/>
                <a:ea typeface="Corben" pitchFamily="34" charset="-122"/>
                <a:cs typeface="Corben" pitchFamily="34" charset="-120"/>
              </a:rPr>
              <a:t>Launching and Monitoring</a:t>
            </a:r>
            <a:endParaRPr lang="en-US" sz="4374" dirty="0"/>
          </a:p>
        </p:txBody>
      </p:sp>
      <p:pic>
        <p:nvPicPr>
          <p:cNvPr id="5" name="Image 1" descr="preencoded.png">    </p:cNvPr>
          <p:cNvPicPr>
            <a:picLocks noChangeAspect="1"/>
          </p:cNvPicPr>
          <p:nvPr/>
        </p:nvPicPr>
        <p:blipFill>
          <a:blip r:embed="rId2"/>
          <a:stretch>
            <a:fillRect/>
          </a:stretch>
        </p:blipFill>
        <p:spPr>
          <a:xfrm>
            <a:off x="2037993" y="3221950"/>
            <a:ext cx="555427" cy="555427"/>
          </a:xfrm>
          <a:prstGeom prst="rect">
            <a:avLst/>
          </a:prstGeom>
        </p:spPr>
      </p:pic>
      <p:sp>
        <p:nvSpPr>
          <p:cNvPr id="6" name="Text 2"/>
          <p:cNvSpPr/>
          <p:nvPr/>
        </p:nvSpPr>
        <p:spPr>
          <a:xfrm>
            <a:off x="2037993" y="3999548"/>
            <a:ext cx="2777490" cy="347186"/>
          </a:xfrm>
          <a:prstGeom prst="rect">
            <a:avLst/>
          </a:prstGeom>
          <a:noFill/>
          <a:ln/>
        </p:spPr>
        <p:txBody>
          <a:bodyPr wrap="none" rtlCol="0" anchor="t"/>
          <a:lstStyle/>
          <a:p>
            <a:pPr algn="l" indent="0" marL="0">
              <a:lnSpc>
                <a:spcPts val="2734"/>
              </a:lnSpc>
              <a:buNone/>
            </a:pPr>
            <a:r>
              <a:rPr lang="en-US" sz="2187" dirty="0">
                <a:solidFill>
                  <a:srgbClr val="404155"/>
                </a:solidFill>
                <a:latin typeface="Corben" pitchFamily="34" charset="0"/>
                <a:ea typeface="Corben" pitchFamily="34" charset="-122"/>
                <a:cs typeface="Corben" pitchFamily="34" charset="-120"/>
              </a:rPr>
              <a:t>Deployment</a:t>
            </a:r>
            <a:endParaRPr lang="en-US" sz="2187" dirty="0"/>
          </a:p>
        </p:txBody>
      </p:sp>
      <p:sp>
        <p:nvSpPr>
          <p:cNvPr id="7" name="Text 3"/>
          <p:cNvSpPr/>
          <p:nvPr/>
        </p:nvSpPr>
        <p:spPr>
          <a:xfrm>
            <a:off x="2037993" y="4479965"/>
            <a:ext cx="3295888" cy="1333024"/>
          </a:xfrm>
          <a:prstGeom prst="rect">
            <a:avLst/>
          </a:prstGeom>
          <a:noFill/>
          <a:ln/>
        </p:spPr>
        <p:txBody>
          <a:bodyPr wrap="square" rtlCol="0" anchor="t"/>
          <a:lstStyle/>
          <a:p>
            <a:pPr algn="l" indent="0" marL="0">
              <a:lnSpc>
                <a:spcPts val="2624"/>
              </a:lnSpc>
              <a:buNone/>
            </a:pPr>
            <a:r>
              <a:rPr lang="en-US" sz="1750" dirty="0">
                <a:solidFill>
                  <a:srgbClr val="404155"/>
                </a:solidFill>
                <a:latin typeface="Nobile" pitchFamily="34" charset="0"/>
                <a:ea typeface="Nobile" pitchFamily="34" charset="-122"/>
                <a:cs typeface="Nobile" pitchFamily="34" charset="-120"/>
              </a:rPr>
              <a:t>Deploy the system on the chosen cloud platform, ensuring proper configuration and scalability.</a:t>
            </a:r>
            <a:endParaRPr lang="en-US" sz="1750" dirty="0"/>
          </a:p>
        </p:txBody>
      </p:sp>
      <p:pic>
        <p:nvPicPr>
          <p:cNvPr id="8" name="Image 2" descr="preencoded.png">    </p:cNvPr>
          <p:cNvPicPr>
            <a:picLocks noChangeAspect="1"/>
          </p:cNvPicPr>
          <p:nvPr/>
        </p:nvPicPr>
        <p:blipFill>
          <a:blip r:embed="rId3"/>
          <a:stretch>
            <a:fillRect/>
          </a:stretch>
        </p:blipFill>
        <p:spPr>
          <a:xfrm>
            <a:off x="5667137" y="3221950"/>
            <a:ext cx="555427" cy="555427"/>
          </a:xfrm>
          <a:prstGeom prst="rect">
            <a:avLst/>
          </a:prstGeom>
        </p:spPr>
      </p:pic>
      <p:sp>
        <p:nvSpPr>
          <p:cNvPr id="9" name="Text 4"/>
          <p:cNvSpPr/>
          <p:nvPr/>
        </p:nvSpPr>
        <p:spPr>
          <a:xfrm>
            <a:off x="5667137" y="3999548"/>
            <a:ext cx="3239333" cy="347186"/>
          </a:xfrm>
          <a:prstGeom prst="rect">
            <a:avLst/>
          </a:prstGeom>
          <a:noFill/>
          <a:ln/>
        </p:spPr>
        <p:txBody>
          <a:bodyPr wrap="none" rtlCol="0" anchor="t"/>
          <a:lstStyle/>
          <a:p>
            <a:pPr algn="l" indent="0" marL="0">
              <a:lnSpc>
                <a:spcPts val="2734"/>
              </a:lnSpc>
              <a:buNone/>
            </a:pPr>
            <a:r>
              <a:rPr lang="en-US" sz="2187" dirty="0">
                <a:solidFill>
                  <a:srgbClr val="404155"/>
                </a:solidFill>
                <a:latin typeface="Corben" pitchFamily="34" charset="0"/>
                <a:ea typeface="Corben" pitchFamily="34" charset="-122"/>
                <a:cs typeface="Corben" pitchFamily="34" charset="-120"/>
              </a:rPr>
              <a:t>Performance Monitoring</a:t>
            </a:r>
            <a:endParaRPr lang="en-US" sz="2187" dirty="0"/>
          </a:p>
        </p:txBody>
      </p:sp>
      <p:sp>
        <p:nvSpPr>
          <p:cNvPr id="10" name="Text 5"/>
          <p:cNvSpPr/>
          <p:nvPr/>
        </p:nvSpPr>
        <p:spPr>
          <a:xfrm>
            <a:off x="5667137" y="4479965"/>
            <a:ext cx="3296007" cy="1666280"/>
          </a:xfrm>
          <a:prstGeom prst="rect">
            <a:avLst/>
          </a:prstGeom>
          <a:noFill/>
          <a:ln/>
        </p:spPr>
        <p:txBody>
          <a:bodyPr wrap="square" rtlCol="0" anchor="t"/>
          <a:lstStyle/>
          <a:p>
            <a:pPr algn="l" indent="0" marL="0">
              <a:lnSpc>
                <a:spcPts val="2624"/>
              </a:lnSpc>
              <a:buNone/>
            </a:pPr>
            <a:r>
              <a:rPr lang="en-US" sz="1750" dirty="0">
                <a:solidFill>
                  <a:srgbClr val="404155"/>
                </a:solidFill>
                <a:latin typeface="Nobile" pitchFamily="34" charset="0"/>
                <a:ea typeface="Nobile" pitchFamily="34" charset="-122"/>
                <a:cs typeface="Nobile" pitchFamily="34" charset="-120"/>
              </a:rPr>
              <a:t>Monitor the system's performance regularly to identify any bottlenecks or issues and optimize accordingly.</a:t>
            </a:r>
            <a:endParaRPr lang="en-US" sz="1750" dirty="0"/>
          </a:p>
        </p:txBody>
      </p:sp>
      <p:pic>
        <p:nvPicPr>
          <p:cNvPr id="11" name="Image 3" descr="preencoded.png">    </p:cNvPr>
          <p:cNvPicPr>
            <a:picLocks noChangeAspect="1"/>
          </p:cNvPicPr>
          <p:nvPr/>
        </p:nvPicPr>
        <p:blipFill>
          <a:blip r:embed="rId4"/>
          <a:stretch>
            <a:fillRect/>
          </a:stretch>
        </p:blipFill>
        <p:spPr>
          <a:xfrm>
            <a:off x="9296400" y="3221950"/>
            <a:ext cx="555427" cy="555427"/>
          </a:xfrm>
          <a:prstGeom prst="rect">
            <a:avLst/>
          </a:prstGeom>
        </p:spPr>
      </p:pic>
      <p:sp>
        <p:nvSpPr>
          <p:cNvPr id="12" name="Text 6"/>
          <p:cNvSpPr/>
          <p:nvPr/>
        </p:nvSpPr>
        <p:spPr>
          <a:xfrm>
            <a:off x="9296400" y="3999548"/>
            <a:ext cx="2777490" cy="347186"/>
          </a:xfrm>
          <a:prstGeom prst="rect">
            <a:avLst/>
          </a:prstGeom>
          <a:noFill/>
          <a:ln/>
        </p:spPr>
        <p:txBody>
          <a:bodyPr wrap="none" rtlCol="0" anchor="t"/>
          <a:lstStyle/>
          <a:p>
            <a:pPr algn="l" indent="0" marL="0">
              <a:lnSpc>
                <a:spcPts val="2734"/>
              </a:lnSpc>
              <a:buNone/>
            </a:pPr>
            <a:r>
              <a:rPr lang="en-US" sz="2187" dirty="0">
                <a:solidFill>
                  <a:srgbClr val="404155"/>
                </a:solidFill>
                <a:latin typeface="Corben" pitchFamily="34" charset="0"/>
                <a:ea typeface="Corben" pitchFamily="34" charset="-122"/>
                <a:cs typeface="Corben" pitchFamily="34" charset="-120"/>
              </a:rPr>
              <a:t>User Feedback</a:t>
            </a:r>
            <a:endParaRPr lang="en-US" sz="2187" dirty="0"/>
          </a:p>
        </p:txBody>
      </p:sp>
      <p:sp>
        <p:nvSpPr>
          <p:cNvPr id="13" name="Text 7"/>
          <p:cNvSpPr/>
          <p:nvPr/>
        </p:nvSpPr>
        <p:spPr>
          <a:xfrm>
            <a:off x="9296400" y="4479965"/>
            <a:ext cx="3296007" cy="1333024"/>
          </a:xfrm>
          <a:prstGeom prst="rect">
            <a:avLst/>
          </a:prstGeom>
          <a:noFill/>
          <a:ln/>
        </p:spPr>
        <p:txBody>
          <a:bodyPr wrap="square" rtlCol="0" anchor="t"/>
          <a:lstStyle/>
          <a:p>
            <a:pPr algn="l" indent="0" marL="0">
              <a:lnSpc>
                <a:spcPts val="2624"/>
              </a:lnSpc>
              <a:buNone/>
            </a:pPr>
            <a:r>
              <a:rPr lang="en-US" sz="1750" dirty="0">
                <a:solidFill>
                  <a:srgbClr val="404155"/>
                </a:solidFill>
                <a:latin typeface="Nobile" pitchFamily="34" charset="0"/>
                <a:ea typeface="Nobile" pitchFamily="34" charset="-122"/>
                <a:cs typeface="Nobile" pitchFamily="34" charset="-120"/>
              </a:rPr>
              <a:t>Gather user feedback to identify areas for improvement and enhance the system's usability.</a:t>
            </a:r>
            <a:endParaRPr lang="en-US" sz="1750" dirty="0"/>
          </a:p>
        </p:txBody>
      </p:sp>
      <p:pic>
        <p:nvPicPr>
          <p:cNvPr id="1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2767846"/>
            <a:ext cx="5554980" cy="694373"/>
          </a:xfrm>
          <a:prstGeom prst="rect">
            <a:avLst/>
          </a:prstGeom>
          <a:noFill/>
          <a:ln/>
        </p:spPr>
        <p:txBody>
          <a:bodyPr wrap="none" rtlCol="0" anchor="t"/>
          <a:lstStyle/>
          <a:p>
            <a:pPr indent="0" marL="0">
              <a:lnSpc>
                <a:spcPts val="5468"/>
              </a:lnSpc>
              <a:buNone/>
            </a:pPr>
            <a:r>
              <a:rPr lang="en-US" sz="4374" dirty="0">
                <a:solidFill>
                  <a:srgbClr val="1B1B27"/>
                </a:solidFill>
                <a:latin typeface="Corben" pitchFamily="34" charset="0"/>
                <a:ea typeface="Corben" pitchFamily="34" charset="-122"/>
                <a:cs typeface="Corben" pitchFamily="34" charset="-120"/>
              </a:rPr>
              <a:t>Conclusion</a:t>
            </a:r>
            <a:endParaRPr lang="en-US" sz="4374" dirty="0"/>
          </a:p>
        </p:txBody>
      </p:sp>
      <p:sp>
        <p:nvSpPr>
          <p:cNvPr id="6" name="Text 2"/>
          <p:cNvSpPr/>
          <p:nvPr/>
        </p:nvSpPr>
        <p:spPr>
          <a:xfrm>
            <a:off x="6319599" y="3795474"/>
            <a:ext cx="7477601" cy="1666280"/>
          </a:xfrm>
          <a:prstGeom prst="rect">
            <a:avLst/>
          </a:prstGeom>
          <a:noFill/>
          <a:ln/>
        </p:spPr>
        <p:txBody>
          <a:bodyPr wrap="square" rtlCol="0" anchor="t"/>
          <a:lstStyle/>
          <a:p>
            <a:pPr indent="0" marL="0">
              <a:lnSpc>
                <a:spcPts val="2624"/>
              </a:lnSpc>
              <a:buNone/>
            </a:pPr>
            <a:r>
              <a:rPr lang="en-US" sz="1750" dirty="0">
                <a:solidFill>
                  <a:srgbClr val="404155"/>
                </a:solidFill>
                <a:latin typeface="Nobile" pitchFamily="34" charset="0"/>
                <a:ea typeface="Nobile" pitchFamily="34" charset="-122"/>
                <a:cs typeface="Nobile" pitchFamily="34" charset="-120"/>
              </a:rPr>
              <a:t>A cloud-based HR management system offers numerous benefits, including enhanced efficiency, improved employee experience, and reduced operational costs. It's crucial to carefully plan, design, and implement the system to ensure its success and meet the evolving needs of the organization.</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2024-06-16T11:48:27Z</dcterms:created>
  <dcterms:modified xsi:type="dcterms:W3CDTF">2024-06-16T11:48:27Z</dcterms:modified>
</cp:coreProperties>
</file>